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0" r:id="rId5"/>
    <p:sldId id="259" r:id="rId6"/>
    <p:sldId id="261" r:id="rId7"/>
    <p:sldId id="262"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E2E0D4"/>
    <a:srgbClr val="C8C6B1"/>
    <a:srgbClr val="CDCC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74"/>
  </p:normalViewPr>
  <p:slideViewPr>
    <p:cSldViewPr snapToGrid="0">
      <p:cViewPr varScale="1">
        <p:scale>
          <a:sx n="86" d="100"/>
          <a:sy n="86" d="100"/>
        </p:scale>
        <p:origin x="3552" y="20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279183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393756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2326459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3846248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618442"/>
            <a:ext cx="2901255"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618442"/>
            <a:ext cx="2915543"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2593792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3118719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1475279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1098621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2630548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1059400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09FCF88-8C30-4638-B0DD-7500D51FEF2F}" type="datetimeFigureOut">
              <a:rPr lang="zh-CN" altLang="en-US" smtClean="0"/>
              <a:t>2023/12/26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2948143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E09FCF88-8C30-4638-B0DD-7500D51FEF2F}" type="datetimeFigureOut">
              <a:rPr lang="zh-CN" altLang="en-US" smtClean="0"/>
              <a:t>2023/12/26</a:t>
            </a:fld>
            <a:endParaRPr lang="zh-CN"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498706B-62B2-4AC9-A3B0-0F4088570CEC}" type="slidenum">
              <a:rPr lang="zh-CN" altLang="en-US" smtClean="0"/>
              <a:t>‹#›</a:t>
            </a:fld>
            <a:endParaRPr lang="zh-CN" altLang="en-US"/>
          </a:p>
        </p:txBody>
      </p:sp>
    </p:spTree>
    <p:extLst>
      <p:ext uri="{BB962C8B-B14F-4D97-AF65-F5344CB8AC3E}">
        <p14:creationId xmlns:p14="http://schemas.microsoft.com/office/powerpoint/2010/main" val="22675869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surfactant.alfa-chemistry.com/" TargetMode="External"/><Relationship Id="rId5" Type="http://schemas.openxmlformats.org/officeDocument/2006/relationships/hyperlink" Target="mailto:info@alfa-chemistry.com" TargetMode="Externa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hyperlink" Target="https://surfactant.alfa-chemistry.com/" TargetMode="Externa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hyperlink" Target="mailto:info@alfa-chemistry.com" TargetMode="External"/><Relationship Id="rId5" Type="http://schemas.openxmlformats.org/officeDocument/2006/relationships/image" Target="../media/image7.jp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hyperlink" Target="https://surfactant.alfa-chemistry.com/" TargetMode="External"/><Relationship Id="rId2" Type="http://schemas.openxmlformats.org/officeDocument/2006/relationships/hyperlink" Target="mailto:info@alfa-chemistry.com"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surfactant.alfa-chemistry.com/" TargetMode="External"/><Relationship Id="rId2" Type="http://schemas.openxmlformats.org/officeDocument/2006/relationships/hyperlink" Target="mailto:info@alfa-chemistry.com" TargetMode="Externa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hyperlink" Target="https://surfactant.alfa-chemistry.com/" TargetMode="External"/><Relationship Id="rId2" Type="http://schemas.openxmlformats.org/officeDocument/2006/relationships/hyperlink" Target="mailto:info@alfa-chemistry.com" TargetMode="Externa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hyperlink" Target="https://surfactant.alfa-chemistry.com/" TargetMode="External"/><Relationship Id="rId2" Type="http://schemas.openxmlformats.org/officeDocument/2006/relationships/hyperlink" Target="mailto:info@alfa-chemistry.com" TargetMode="Externa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hyperlink" Target="mailto:info@alfa-chemistry.com" TargetMode="External"/><Relationship Id="rId7"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surfactant.alfa-chemistr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descr="人躺在床上&#10;&#10;低可信度描述已自动生成">
            <a:extLst>
              <a:ext uri="{FF2B5EF4-FFF2-40B4-BE49-F238E27FC236}">
                <a16:creationId xmlns:a16="http://schemas.microsoft.com/office/drawing/2014/main" id="{E0615BBC-7D87-19FC-4E06-9E92156689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6" name="矩形 5">
            <a:extLst>
              <a:ext uri="{FF2B5EF4-FFF2-40B4-BE49-F238E27FC236}">
                <a16:creationId xmlns:a16="http://schemas.microsoft.com/office/drawing/2014/main" id="{C4586C52-1CA4-0634-27E4-8DFBD2F4E4CB}"/>
              </a:ext>
            </a:extLst>
          </p:cNvPr>
          <p:cNvSpPr/>
          <p:nvPr/>
        </p:nvSpPr>
        <p:spPr>
          <a:xfrm>
            <a:off x="406400" y="1219200"/>
            <a:ext cx="1841500" cy="1397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pic>
        <p:nvPicPr>
          <p:cNvPr id="8" name="图形 7">
            <a:extLst>
              <a:ext uri="{FF2B5EF4-FFF2-40B4-BE49-F238E27FC236}">
                <a16:creationId xmlns:a16="http://schemas.microsoft.com/office/drawing/2014/main" id="{833C12F7-0912-F817-1E55-5D6CBADA74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6400" y="434557"/>
            <a:ext cx="2209800" cy="629067"/>
          </a:xfrm>
          <a:prstGeom prst="rect">
            <a:avLst/>
          </a:prstGeom>
        </p:spPr>
      </p:pic>
      <p:sp>
        <p:nvSpPr>
          <p:cNvPr id="9" name="矩形 8">
            <a:extLst>
              <a:ext uri="{FF2B5EF4-FFF2-40B4-BE49-F238E27FC236}">
                <a16:creationId xmlns:a16="http://schemas.microsoft.com/office/drawing/2014/main" id="{D9114F44-AF9B-7292-69AC-69F6FD950891}"/>
              </a:ext>
            </a:extLst>
          </p:cNvPr>
          <p:cNvSpPr/>
          <p:nvPr/>
        </p:nvSpPr>
        <p:spPr>
          <a:xfrm>
            <a:off x="289795" y="1709421"/>
            <a:ext cx="4392549" cy="1938992"/>
          </a:xfrm>
          <a:prstGeom prst="rect">
            <a:avLst/>
          </a:prstGeom>
          <a:noFill/>
        </p:spPr>
        <p:txBody>
          <a:bodyPr wrap="none" lIns="91440" tIns="45720" rIns="91440" bIns="45720">
            <a:spAutoFit/>
          </a:bodyPr>
          <a:lstStyle/>
          <a:p>
            <a:r>
              <a:rPr lang="en-US" altLang="zh-CN" sz="6000" b="1" cap="none" spc="0" dirty="0">
                <a:ln w="0"/>
                <a:solidFill>
                  <a:schemeClr val="bg1">
                    <a:lumMod val="95000"/>
                  </a:schemeClr>
                </a:solidFill>
                <a:effectLst>
                  <a:outerShdw blurRad="38100" dist="19050" dir="2700000" algn="tl" rotWithShape="0">
                    <a:schemeClr val="dk1">
                      <a:alpha val="40000"/>
                    </a:schemeClr>
                  </a:outerShdw>
                </a:effectLst>
              </a:rPr>
              <a:t>Lignin-based </a:t>
            </a:r>
          </a:p>
          <a:p>
            <a:r>
              <a:rPr lang="en-US" altLang="zh-CN" sz="6000" b="1" cap="none" spc="0" dirty="0">
                <a:ln w="0"/>
                <a:solidFill>
                  <a:schemeClr val="bg1">
                    <a:lumMod val="95000"/>
                  </a:schemeClr>
                </a:solidFill>
                <a:effectLst>
                  <a:outerShdw blurRad="38100" dist="19050" dir="2700000" algn="tl" rotWithShape="0">
                    <a:schemeClr val="dk1">
                      <a:alpha val="40000"/>
                    </a:schemeClr>
                  </a:outerShdw>
                </a:effectLst>
              </a:rPr>
              <a:t>Surfactants</a:t>
            </a:r>
            <a:endParaRPr lang="zh-CN" altLang="en-US" sz="6000" b="1" cap="none" spc="0" dirty="0">
              <a:ln w="0"/>
              <a:solidFill>
                <a:schemeClr val="bg1">
                  <a:lumMod val="95000"/>
                </a:schemeClr>
              </a:solidFill>
              <a:effectLst>
                <a:outerShdw blurRad="38100" dist="19050" dir="2700000" algn="tl" rotWithShape="0">
                  <a:schemeClr val="dk1">
                    <a:alpha val="40000"/>
                  </a:schemeClr>
                </a:outerShdw>
              </a:effectLst>
            </a:endParaRPr>
          </a:p>
        </p:txBody>
      </p:sp>
      <p:sp>
        <p:nvSpPr>
          <p:cNvPr id="43" name="椭圆 42">
            <a:extLst>
              <a:ext uri="{FF2B5EF4-FFF2-40B4-BE49-F238E27FC236}">
                <a16:creationId xmlns:a16="http://schemas.microsoft.com/office/drawing/2014/main" id="{8900DD41-F8E2-3641-890A-9BD3D1714825}"/>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334A9AFB-9BE4-F807-6043-915F0066716F}"/>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C75A476E-CFBB-B042-14D7-6DC14AF81775}"/>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id="{8E3B4F2E-C6DC-F446-8A2A-3E14D19E4584}"/>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id="{C75A476E-CFBB-B042-14D7-6DC14AF81775}"/>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47">
            <a:extLst>
              <a:ext uri="{FF2B5EF4-FFF2-40B4-BE49-F238E27FC236}">
                <a16:creationId xmlns:a16="http://schemas.microsoft.com/office/drawing/2014/main" id="{F81A300B-68F6-D07F-A202-95F21E4FAFD2}"/>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51" name="椭圆 50">
            <a:extLst>
              <a:ext uri="{FF2B5EF4-FFF2-40B4-BE49-F238E27FC236}">
                <a16:creationId xmlns:a16="http://schemas.microsoft.com/office/drawing/2014/main" id="{236565F9-2EFC-001C-ED33-06660FC5327D}"/>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id="{13A0F191-2B3D-FB70-9049-4836CECA029A}"/>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id="{1498A6E5-5798-ED3D-D1A3-630018CD07E2}"/>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id="{93C559FF-3CA0-FF85-12C9-ED0577C0CAD2}"/>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id="{07B0A353-8C25-1080-A4E9-905C750CD156}"/>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椭圆 55">
            <a:extLst>
              <a:ext uri="{FF2B5EF4-FFF2-40B4-BE49-F238E27FC236}">
                <a16:creationId xmlns:a16="http://schemas.microsoft.com/office/drawing/2014/main" id="{DA8C2F62-E38B-BB3D-49B6-EBC4661A737E}"/>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椭圆 57">
            <a:extLst>
              <a:ext uri="{FF2B5EF4-FFF2-40B4-BE49-F238E27FC236}">
                <a16:creationId xmlns:a16="http://schemas.microsoft.com/office/drawing/2014/main" id="{5BF6C823-7753-49FA-1372-A219C49BBA26}"/>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id="{7BCB3008-8DB5-8575-698A-EBF933D50439}"/>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id="{39CC8269-A11E-18FC-3851-FED55DDFE991}"/>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id="{85A1C3FA-83B2-C73C-FD61-A9F23C267728}"/>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id="{F11052DE-9321-36D8-B9AF-C59CF440D874}"/>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63" name="椭圆 62">
            <a:extLst>
              <a:ext uri="{FF2B5EF4-FFF2-40B4-BE49-F238E27FC236}">
                <a16:creationId xmlns:a16="http://schemas.microsoft.com/office/drawing/2014/main" id="{16BCE242-1262-0A9A-76D4-EB7E57618147}"/>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65" name="椭圆 64">
            <a:extLst>
              <a:ext uri="{FF2B5EF4-FFF2-40B4-BE49-F238E27FC236}">
                <a16:creationId xmlns:a16="http://schemas.microsoft.com/office/drawing/2014/main" id="{702F6E76-A34F-32A2-4C56-905720ACEF29}"/>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id="{6E1DF057-5AF1-E1A9-889D-8BA4B7B73660}"/>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id="{DE06548E-7EDA-0E0F-581B-AB8CC4AF8495}"/>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id="{EEFE620D-35B6-90B4-02F9-00362AECC993}"/>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id="{D4B6966A-ABC7-D131-44F5-BF9D5DDA64AC}"/>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70" name="椭圆 69">
            <a:extLst>
              <a:ext uri="{FF2B5EF4-FFF2-40B4-BE49-F238E27FC236}">
                <a16:creationId xmlns:a16="http://schemas.microsoft.com/office/drawing/2014/main" id="{E484679E-62DC-07BD-FDB2-F4A9098F2FC7}"/>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72" name="椭圆 71">
            <a:extLst>
              <a:ext uri="{FF2B5EF4-FFF2-40B4-BE49-F238E27FC236}">
                <a16:creationId xmlns:a16="http://schemas.microsoft.com/office/drawing/2014/main" id="{8E2B8F0B-62C5-D0AC-E2E7-2AE2CEE2346B}"/>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id="{18D7A489-FFA3-E3F6-3BD8-38290BDE4BB9}"/>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id="{BE9F8A29-6A85-AA52-5658-DD31F4C5AD17}"/>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a:extLst>
              <a:ext uri="{FF2B5EF4-FFF2-40B4-BE49-F238E27FC236}">
                <a16:creationId xmlns:a16="http://schemas.microsoft.com/office/drawing/2014/main" id="{92B6DBFB-9543-1047-1937-CD6BDF6B11B9}"/>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a:extLst>
              <a:ext uri="{FF2B5EF4-FFF2-40B4-BE49-F238E27FC236}">
                <a16:creationId xmlns:a16="http://schemas.microsoft.com/office/drawing/2014/main" id="{AB70C2AD-635F-5E17-E860-EB0E9E67AD67}"/>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77" name="椭圆 76">
            <a:extLst>
              <a:ext uri="{FF2B5EF4-FFF2-40B4-BE49-F238E27FC236}">
                <a16:creationId xmlns:a16="http://schemas.microsoft.com/office/drawing/2014/main" id="{62F833BB-DB8B-4DEF-F85D-61FA06667DA8}"/>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cxnSp>
        <p:nvCxnSpPr>
          <p:cNvPr id="80" name="直接连接符 79">
            <a:extLst>
              <a:ext uri="{FF2B5EF4-FFF2-40B4-BE49-F238E27FC236}">
                <a16:creationId xmlns:a16="http://schemas.microsoft.com/office/drawing/2014/main" id="{815B4FBA-9038-FF81-31D3-AD6FEA1E3F13}"/>
              </a:ext>
            </a:extLst>
          </p:cNvPr>
          <p:cNvCxnSpPr/>
          <p:nvPr/>
        </p:nvCxnSpPr>
        <p:spPr>
          <a:xfrm>
            <a:off x="0" y="8557896"/>
            <a:ext cx="6858000"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82" name="文本框 81">
            <a:extLst>
              <a:ext uri="{FF2B5EF4-FFF2-40B4-BE49-F238E27FC236}">
                <a16:creationId xmlns:a16="http://schemas.microsoft.com/office/drawing/2014/main" id="{CB81B564-CA32-BF8C-BEC9-F526B15A3EAA}"/>
              </a:ext>
            </a:extLst>
          </p:cNvPr>
          <p:cNvSpPr txBox="1"/>
          <p:nvPr/>
        </p:nvSpPr>
        <p:spPr>
          <a:xfrm>
            <a:off x="169968" y="8561568"/>
            <a:ext cx="4059132" cy="767774"/>
          </a:xfrm>
          <a:prstGeom prst="rect">
            <a:avLst/>
          </a:prstGeom>
          <a:noFill/>
        </p:spPr>
        <p:txBody>
          <a:bodyPr wrap="square">
            <a:spAutoFit/>
          </a:bodyPr>
          <a:lstStyle/>
          <a:p>
            <a:pPr>
              <a:lnSpc>
                <a:spcPct val="125000"/>
              </a:lnSpc>
            </a:pPr>
            <a:r>
              <a:rPr lang="en-US" altLang="zh-CN" sz="1200" b="1" i="1" dirty="0">
                <a:solidFill>
                  <a:schemeClr val="accent2">
                    <a:lumMod val="50000"/>
                  </a:schemeClr>
                </a:solidFill>
              </a:rPr>
              <a:t>Alfa Chemistry </a:t>
            </a:r>
          </a:p>
          <a:p>
            <a:pPr>
              <a:lnSpc>
                <a:spcPct val="125000"/>
              </a:lnSpc>
            </a:pPr>
            <a:r>
              <a:rPr lang="en-US" altLang="zh-CN" sz="1200" i="1" dirty="0">
                <a:solidFill>
                  <a:schemeClr val="accent2">
                    <a:lumMod val="50000"/>
                  </a:schemeClr>
                </a:solidFill>
              </a:rPr>
              <a:t>An ISO9001:2015 certified Supplier of High-Quality Surfactants, Custom Synthesis and Provider of Testing Services.</a:t>
            </a:r>
            <a:endParaRPr lang="zh-CN" altLang="en-US" sz="1200" i="1" dirty="0">
              <a:solidFill>
                <a:schemeClr val="accent2">
                  <a:lumMod val="50000"/>
                </a:schemeClr>
              </a:solidFill>
            </a:endParaRPr>
          </a:p>
        </p:txBody>
      </p:sp>
      <p:sp>
        <p:nvSpPr>
          <p:cNvPr id="83" name="文本框 82">
            <a:extLst>
              <a:ext uri="{FF2B5EF4-FFF2-40B4-BE49-F238E27FC236}">
                <a16:creationId xmlns:a16="http://schemas.microsoft.com/office/drawing/2014/main" id="{EA66DCE0-C454-4565-CFEA-64EFAD7CCFB5}"/>
              </a:ext>
            </a:extLst>
          </p:cNvPr>
          <p:cNvSpPr txBox="1"/>
          <p:nvPr/>
        </p:nvSpPr>
        <p:spPr>
          <a:xfrm>
            <a:off x="4472307" y="8578523"/>
            <a:ext cx="2547693" cy="824008"/>
          </a:xfrm>
          <a:prstGeom prst="rect">
            <a:avLst/>
          </a:prstGeom>
          <a:noFill/>
        </p:spPr>
        <p:txBody>
          <a:bodyPr wrap="square" rtlCol="0">
            <a:spAutoFit/>
          </a:bodyPr>
          <a:lstStyle/>
          <a:p>
            <a:pPr>
              <a:lnSpc>
                <a:spcPct val="125000"/>
              </a:lnSpc>
            </a:pPr>
            <a:r>
              <a:rPr lang="fr-FR" altLang="zh-CN" sz="1300" b="1" dirty="0">
                <a:solidFill>
                  <a:schemeClr val="bg2">
                    <a:lumMod val="25000"/>
                  </a:schemeClr>
                </a:solidFill>
              </a:rPr>
              <a:t>Tel</a:t>
            </a:r>
            <a:r>
              <a:rPr lang="fr-FR" altLang="zh-CN" sz="1300" dirty="0">
                <a:solidFill>
                  <a:schemeClr val="bg2">
                    <a:lumMod val="25000"/>
                  </a:schemeClr>
                </a:solidFill>
              </a:rPr>
              <a:t>: 1-516-662-5404       </a:t>
            </a:r>
          </a:p>
          <a:p>
            <a:pPr>
              <a:lnSpc>
                <a:spcPct val="125000"/>
              </a:lnSpc>
            </a:pPr>
            <a:r>
              <a:rPr lang="fr-FR" altLang="zh-CN" sz="1300" b="1" dirty="0">
                <a:solidFill>
                  <a:schemeClr val="bg2">
                    <a:lumMod val="25000"/>
                  </a:schemeClr>
                </a:solidFill>
              </a:rPr>
              <a:t>Fax</a:t>
            </a:r>
            <a:r>
              <a:rPr lang="fr-FR" altLang="zh-CN" sz="1300" dirty="0">
                <a:solidFill>
                  <a:schemeClr val="bg2">
                    <a:lumMod val="25000"/>
                  </a:schemeClr>
                </a:solidFill>
              </a:rPr>
              <a:t>: 1-516-927-0118 </a:t>
            </a:r>
          </a:p>
          <a:p>
            <a:pPr>
              <a:lnSpc>
                <a:spcPct val="125000"/>
              </a:lnSpc>
            </a:pPr>
            <a:r>
              <a:rPr kumimoji="0" lang="en-US" altLang="zh-CN" sz="1300" b="1"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Email</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 </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info@alfa-chemistry.com</a:t>
            </a:r>
            <a:r>
              <a:rPr lang="fr-FR" altLang="zh-CN" sz="1300" dirty="0">
                <a:solidFill>
                  <a:schemeClr val="bg2">
                    <a:lumMod val="25000"/>
                  </a:schemeClr>
                </a:solidFill>
              </a:rPr>
              <a:t>     </a:t>
            </a:r>
          </a:p>
        </p:txBody>
      </p:sp>
      <p:sp>
        <p:nvSpPr>
          <p:cNvPr id="84" name="iconfont-1107-834598">
            <a:extLst>
              <a:ext uri="{FF2B5EF4-FFF2-40B4-BE49-F238E27FC236}">
                <a16:creationId xmlns:a16="http://schemas.microsoft.com/office/drawing/2014/main" id="{C23915F2-C75E-FF88-9757-A02BA2CBE6AD}"/>
              </a:ext>
            </a:extLst>
          </p:cNvPr>
          <p:cNvSpPr/>
          <p:nvPr/>
        </p:nvSpPr>
        <p:spPr>
          <a:xfrm>
            <a:off x="4278487" y="8651094"/>
            <a:ext cx="205388" cy="197863"/>
          </a:xfrm>
          <a:custGeom>
            <a:avLst/>
            <a:gdLst>
              <a:gd name="T0" fmla="*/ 2210 w 13712"/>
              <a:gd name="T1" fmla="*/ 2605 h 13203"/>
              <a:gd name="T2" fmla="*/ 4781 w 13712"/>
              <a:gd name="T3" fmla="*/ 2605 h 13203"/>
              <a:gd name="T4" fmla="*/ 4781 w 13712"/>
              <a:gd name="T5" fmla="*/ 5167 h 13203"/>
              <a:gd name="T6" fmla="*/ 4542 w 13712"/>
              <a:gd name="T7" fmla="*/ 6799 h 13203"/>
              <a:gd name="T8" fmla="*/ 7411 w 13712"/>
              <a:gd name="T9" fmla="*/ 9185 h 13203"/>
              <a:gd name="T10" fmla="*/ 9083 w 13712"/>
              <a:gd name="T11" fmla="*/ 9475 h 13203"/>
              <a:gd name="T12" fmla="*/ 11413 w 13712"/>
              <a:gd name="T13" fmla="*/ 9068 h 13203"/>
              <a:gd name="T14" fmla="*/ 11117 w 13712"/>
              <a:gd name="T15" fmla="*/ 12038 h 13203"/>
              <a:gd name="T16" fmla="*/ 4304 w 13712"/>
              <a:gd name="T17" fmla="*/ 9185 h 13203"/>
              <a:gd name="T18" fmla="*/ 2210 w 13712"/>
              <a:gd name="T19" fmla="*/ 2605 h 13203"/>
              <a:gd name="T20" fmla="*/ 7768 w 13712"/>
              <a:gd name="T21" fmla="*/ 3629 h 13203"/>
              <a:gd name="T22" fmla="*/ 7110 w 13712"/>
              <a:gd name="T23" fmla="*/ 2894 h 13203"/>
              <a:gd name="T24" fmla="*/ 8425 w 13712"/>
              <a:gd name="T25" fmla="*/ 2577 h 13203"/>
              <a:gd name="T26" fmla="*/ 11356 w 13712"/>
              <a:gd name="T27" fmla="*/ 6158 h 13203"/>
              <a:gd name="T28" fmla="*/ 10664 w 13712"/>
              <a:gd name="T29" fmla="*/ 6709 h 13203"/>
              <a:gd name="T30" fmla="*/ 10217 w 13712"/>
              <a:gd name="T31" fmla="*/ 5319 h 13203"/>
              <a:gd name="T32" fmla="*/ 7768 w 13712"/>
              <a:gd name="T33" fmla="*/ 3629 h 13203"/>
              <a:gd name="T34" fmla="*/ 9321 w 13712"/>
              <a:gd name="T35" fmla="*/ 1504 h 13203"/>
              <a:gd name="T36" fmla="*/ 8517 w 13712"/>
              <a:gd name="T37" fmla="*/ 606 h 13203"/>
              <a:gd name="T38" fmla="*/ 10129 w 13712"/>
              <a:gd name="T39" fmla="*/ 213 h 13203"/>
              <a:gd name="T40" fmla="*/ 13712 w 13712"/>
              <a:gd name="T41" fmla="*/ 4597 h 13203"/>
              <a:gd name="T42" fmla="*/ 12874 w 13712"/>
              <a:gd name="T43" fmla="*/ 5276 h 13203"/>
              <a:gd name="T44" fmla="*/ 12284 w 13712"/>
              <a:gd name="T45" fmla="*/ 3537 h 13203"/>
              <a:gd name="T46" fmla="*/ 9321 w 13712"/>
              <a:gd name="T47" fmla="*/ 1504 h 13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12" h="13203">
                <a:moveTo>
                  <a:pt x="2210" y="2605"/>
                </a:moveTo>
                <a:cubicBezTo>
                  <a:pt x="2210" y="2605"/>
                  <a:pt x="3166" y="626"/>
                  <a:pt x="4781" y="2605"/>
                </a:cubicBezTo>
                <a:cubicBezTo>
                  <a:pt x="6393" y="4586"/>
                  <a:pt x="4781" y="5167"/>
                  <a:pt x="4781" y="5167"/>
                </a:cubicBezTo>
                <a:cubicBezTo>
                  <a:pt x="4781" y="5167"/>
                  <a:pt x="3706" y="6158"/>
                  <a:pt x="4542" y="6799"/>
                </a:cubicBezTo>
                <a:cubicBezTo>
                  <a:pt x="5378" y="7438"/>
                  <a:pt x="7411" y="9185"/>
                  <a:pt x="7411" y="9185"/>
                </a:cubicBezTo>
                <a:cubicBezTo>
                  <a:pt x="7411" y="9185"/>
                  <a:pt x="8217" y="10232"/>
                  <a:pt x="9083" y="9475"/>
                </a:cubicBezTo>
                <a:cubicBezTo>
                  <a:pt x="10159" y="8604"/>
                  <a:pt x="10578" y="8457"/>
                  <a:pt x="11413" y="9068"/>
                </a:cubicBezTo>
                <a:cubicBezTo>
                  <a:pt x="12872" y="10128"/>
                  <a:pt x="13328" y="11195"/>
                  <a:pt x="11117" y="12038"/>
                </a:cubicBezTo>
                <a:cubicBezTo>
                  <a:pt x="8666" y="13203"/>
                  <a:pt x="4304" y="9185"/>
                  <a:pt x="4304" y="9185"/>
                </a:cubicBezTo>
                <a:cubicBezTo>
                  <a:pt x="4304" y="9185"/>
                  <a:pt x="0" y="5167"/>
                  <a:pt x="2210" y="2605"/>
                </a:cubicBezTo>
                <a:close/>
                <a:moveTo>
                  <a:pt x="7768" y="3629"/>
                </a:moveTo>
                <a:cubicBezTo>
                  <a:pt x="7768" y="3629"/>
                  <a:pt x="6963" y="3712"/>
                  <a:pt x="7110" y="2894"/>
                </a:cubicBezTo>
                <a:cubicBezTo>
                  <a:pt x="7177" y="2522"/>
                  <a:pt x="7827" y="2399"/>
                  <a:pt x="8425" y="2577"/>
                </a:cubicBezTo>
                <a:cubicBezTo>
                  <a:pt x="9026" y="2751"/>
                  <a:pt x="11265" y="3711"/>
                  <a:pt x="11356" y="6158"/>
                </a:cubicBezTo>
                <a:cubicBezTo>
                  <a:pt x="11356" y="6158"/>
                  <a:pt x="11190" y="6845"/>
                  <a:pt x="10664" y="6709"/>
                </a:cubicBezTo>
                <a:cubicBezTo>
                  <a:pt x="10100" y="6562"/>
                  <a:pt x="10249" y="5522"/>
                  <a:pt x="10217" y="5319"/>
                </a:cubicBezTo>
                <a:cubicBezTo>
                  <a:pt x="10189" y="5116"/>
                  <a:pt x="9413" y="3542"/>
                  <a:pt x="7768" y="3629"/>
                </a:cubicBezTo>
                <a:close/>
                <a:moveTo>
                  <a:pt x="9321" y="1504"/>
                </a:moveTo>
                <a:cubicBezTo>
                  <a:pt x="9321" y="1504"/>
                  <a:pt x="8335" y="1604"/>
                  <a:pt x="8517" y="606"/>
                </a:cubicBezTo>
                <a:cubicBezTo>
                  <a:pt x="8598" y="149"/>
                  <a:pt x="9395" y="0"/>
                  <a:pt x="10129" y="213"/>
                </a:cubicBezTo>
                <a:cubicBezTo>
                  <a:pt x="10861" y="428"/>
                  <a:pt x="13603" y="1604"/>
                  <a:pt x="13712" y="4597"/>
                </a:cubicBezTo>
                <a:cubicBezTo>
                  <a:pt x="13712" y="4597"/>
                  <a:pt x="13477" y="5531"/>
                  <a:pt x="12874" y="5276"/>
                </a:cubicBezTo>
                <a:cubicBezTo>
                  <a:pt x="12346" y="5050"/>
                  <a:pt x="12319" y="3787"/>
                  <a:pt x="12284" y="3537"/>
                </a:cubicBezTo>
                <a:cubicBezTo>
                  <a:pt x="12244" y="3288"/>
                  <a:pt x="11337" y="1396"/>
                  <a:pt x="9321" y="1504"/>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85" name="print_114315">
            <a:extLst>
              <a:ext uri="{FF2B5EF4-FFF2-40B4-BE49-F238E27FC236}">
                <a16:creationId xmlns:a16="http://schemas.microsoft.com/office/drawing/2014/main" id="{6920ADE4-93D7-8C12-AC72-D665FB476FAF}"/>
              </a:ext>
            </a:extLst>
          </p:cNvPr>
          <p:cNvSpPr/>
          <p:nvPr/>
        </p:nvSpPr>
        <p:spPr>
          <a:xfrm>
            <a:off x="4302481" y="8942657"/>
            <a:ext cx="180641" cy="179705"/>
          </a:xfrm>
          <a:custGeom>
            <a:avLst/>
            <a:gdLst>
              <a:gd name="connsiteX0" fmla="*/ 130405 w 604816"/>
              <a:gd name="connsiteY0" fmla="*/ 385287 h 601429"/>
              <a:gd name="connsiteX1" fmla="*/ 474623 w 604816"/>
              <a:gd name="connsiteY1" fmla="*/ 385287 h 601429"/>
              <a:gd name="connsiteX2" fmla="*/ 474623 w 604816"/>
              <a:gd name="connsiteY2" fmla="*/ 601429 h 601429"/>
              <a:gd name="connsiteX3" fmla="*/ 130405 w 604816"/>
              <a:gd name="connsiteY3" fmla="*/ 601429 h 601429"/>
              <a:gd name="connsiteX4" fmla="*/ 518777 w 604816"/>
              <a:gd name="connsiteY4" fmla="*/ 171845 h 601429"/>
              <a:gd name="connsiteX5" fmla="*/ 518777 w 604816"/>
              <a:gd name="connsiteY5" fmla="*/ 213443 h 601429"/>
              <a:gd name="connsiteX6" fmla="*/ 560623 w 604816"/>
              <a:gd name="connsiteY6" fmla="*/ 213443 h 601429"/>
              <a:gd name="connsiteX7" fmla="*/ 560623 w 604816"/>
              <a:gd name="connsiteY7" fmla="*/ 171845 h 601429"/>
              <a:gd name="connsiteX8" fmla="*/ 0 w 604816"/>
              <a:gd name="connsiteY8" fmla="*/ 127512 h 601429"/>
              <a:gd name="connsiteX9" fmla="*/ 604816 w 604816"/>
              <a:gd name="connsiteY9" fmla="*/ 127512 h 601429"/>
              <a:gd name="connsiteX10" fmla="*/ 604816 w 604816"/>
              <a:gd name="connsiteY10" fmla="*/ 471236 h 601429"/>
              <a:gd name="connsiteX11" fmla="*/ 516235 w 604816"/>
              <a:gd name="connsiteY11" fmla="*/ 471236 h 601429"/>
              <a:gd name="connsiteX12" fmla="*/ 516235 w 604816"/>
              <a:gd name="connsiteY12" fmla="*/ 343707 h 601429"/>
              <a:gd name="connsiteX13" fmla="*/ 86039 w 604816"/>
              <a:gd name="connsiteY13" fmla="*/ 343707 h 601429"/>
              <a:gd name="connsiteX14" fmla="*/ 86039 w 604816"/>
              <a:gd name="connsiteY14" fmla="*/ 471236 h 601429"/>
              <a:gd name="connsiteX15" fmla="*/ 0 w 604816"/>
              <a:gd name="connsiteY15" fmla="*/ 471236 h 601429"/>
              <a:gd name="connsiteX16" fmla="*/ 130405 w 604816"/>
              <a:gd name="connsiteY16" fmla="*/ 0 h 601429"/>
              <a:gd name="connsiteX17" fmla="*/ 474623 w 604816"/>
              <a:gd name="connsiteY17" fmla="*/ 0 h 601429"/>
              <a:gd name="connsiteX18" fmla="*/ 474623 w 604816"/>
              <a:gd name="connsiteY18" fmla="*/ 85949 h 601429"/>
              <a:gd name="connsiteX19" fmla="*/ 130405 w 604816"/>
              <a:gd name="connsiteY19" fmla="*/ 85949 h 60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816" h="601429">
                <a:moveTo>
                  <a:pt x="130405" y="385287"/>
                </a:moveTo>
                <a:lnTo>
                  <a:pt x="474623" y="385287"/>
                </a:lnTo>
                <a:lnTo>
                  <a:pt x="474623" y="601429"/>
                </a:lnTo>
                <a:lnTo>
                  <a:pt x="130405" y="601429"/>
                </a:lnTo>
                <a:close/>
                <a:moveTo>
                  <a:pt x="518777" y="171845"/>
                </a:moveTo>
                <a:lnTo>
                  <a:pt x="518777" y="213443"/>
                </a:lnTo>
                <a:lnTo>
                  <a:pt x="560623" y="213443"/>
                </a:lnTo>
                <a:lnTo>
                  <a:pt x="560623" y="171845"/>
                </a:lnTo>
                <a:close/>
                <a:moveTo>
                  <a:pt x="0" y="127512"/>
                </a:moveTo>
                <a:lnTo>
                  <a:pt x="604816" y="127512"/>
                </a:lnTo>
                <a:lnTo>
                  <a:pt x="604816" y="471236"/>
                </a:lnTo>
                <a:lnTo>
                  <a:pt x="516235" y="471236"/>
                </a:lnTo>
                <a:lnTo>
                  <a:pt x="516235" y="343707"/>
                </a:lnTo>
                <a:lnTo>
                  <a:pt x="86039" y="343707"/>
                </a:lnTo>
                <a:lnTo>
                  <a:pt x="86039" y="471236"/>
                </a:lnTo>
                <a:lnTo>
                  <a:pt x="0" y="471236"/>
                </a:lnTo>
                <a:close/>
                <a:moveTo>
                  <a:pt x="130405" y="0"/>
                </a:moveTo>
                <a:lnTo>
                  <a:pt x="474623" y="0"/>
                </a:lnTo>
                <a:lnTo>
                  <a:pt x="474623" y="85949"/>
                </a:lnTo>
                <a:lnTo>
                  <a:pt x="130405" y="85949"/>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86" name="iconfont-11899-5651567">
            <a:extLst>
              <a:ext uri="{FF2B5EF4-FFF2-40B4-BE49-F238E27FC236}">
                <a16:creationId xmlns:a16="http://schemas.microsoft.com/office/drawing/2014/main" id="{256B0BA4-898A-4189-860A-1352EE74D8A1}"/>
              </a:ext>
            </a:extLst>
          </p:cNvPr>
          <p:cNvSpPr/>
          <p:nvPr/>
        </p:nvSpPr>
        <p:spPr>
          <a:xfrm>
            <a:off x="4292945" y="9219928"/>
            <a:ext cx="199633" cy="149857"/>
          </a:xfrm>
          <a:custGeom>
            <a:avLst/>
            <a:gdLst>
              <a:gd name="T0" fmla="*/ 649 w 10375"/>
              <a:gd name="T1" fmla="*/ 0 h 7781"/>
              <a:gd name="T2" fmla="*/ 9726 w 10375"/>
              <a:gd name="T3" fmla="*/ 0 h 7781"/>
              <a:gd name="T4" fmla="*/ 10375 w 10375"/>
              <a:gd name="T5" fmla="*/ 648 h 7781"/>
              <a:gd name="T6" fmla="*/ 10375 w 10375"/>
              <a:gd name="T7" fmla="*/ 7132 h 7781"/>
              <a:gd name="T8" fmla="*/ 9726 w 10375"/>
              <a:gd name="T9" fmla="*/ 7781 h 7781"/>
              <a:gd name="T10" fmla="*/ 649 w 10375"/>
              <a:gd name="T11" fmla="*/ 7781 h 7781"/>
              <a:gd name="T12" fmla="*/ 0 w 10375"/>
              <a:gd name="T13" fmla="*/ 7132 h 7781"/>
              <a:gd name="T14" fmla="*/ 0 w 10375"/>
              <a:gd name="T15" fmla="*/ 648 h 7781"/>
              <a:gd name="T16" fmla="*/ 649 w 10375"/>
              <a:gd name="T17" fmla="*/ 0 h 7781"/>
              <a:gd name="T18" fmla="*/ 649 w 10375"/>
              <a:gd name="T19" fmla="*/ 1296 h 7781"/>
              <a:gd name="T20" fmla="*/ 649 w 10375"/>
              <a:gd name="T21" fmla="*/ 1945 h 7781"/>
              <a:gd name="T22" fmla="*/ 5196 w 10375"/>
              <a:gd name="T23" fmla="*/ 4538 h 7781"/>
              <a:gd name="T24" fmla="*/ 9726 w 10375"/>
              <a:gd name="T25" fmla="*/ 1944 h 7781"/>
              <a:gd name="T26" fmla="*/ 9726 w 10375"/>
              <a:gd name="T27" fmla="*/ 1296 h 7781"/>
              <a:gd name="T28" fmla="*/ 5196 w 10375"/>
              <a:gd name="T29" fmla="*/ 3890 h 7781"/>
              <a:gd name="T30" fmla="*/ 649 w 10375"/>
              <a:gd name="T31" fmla="*/ 1296 h 7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75" h="7781">
                <a:moveTo>
                  <a:pt x="649" y="0"/>
                </a:moveTo>
                <a:lnTo>
                  <a:pt x="9726" y="0"/>
                </a:lnTo>
                <a:cubicBezTo>
                  <a:pt x="10084" y="0"/>
                  <a:pt x="10375" y="290"/>
                  <a:pt x="10375" y="648"/>
                </a:cubicBezTo>
                <a:lnTo>
                  <a:pt x="10375" y="7132"/>
                </a:lnTo>
                <a:cubicBezTo>
                  <a:pt x="10375" y="7490"/>
                  <a:pt x="10085" y="7781"/>
                  <a:pt x="9726" y="7781"/>
                </a:cubicBezTo>
                <a:lnTo>
                  <a:pt x="649" y="7781"/>
                </a:lnTo>
                <a:cubicBezTo>
                  <a:pt x="291" y="7781"/>
                  <a:pt x="0" y="7491"/>
                  <a:pt x="0" y="7132"/>
                </a:cubicBezTo>
                <a:lnTo>
                  <a:pt x="0" y="648"/>
                </a:lnTo>
                <a:cubicBezTo>
                  <a:pt x="0" y="290"/>
                  <a:pt x="290" y="0"/>
                  <a:pt x="649" y="0"/>
                </a:cubicBezTo>
                <a:close/>
                <a:moveTo>
                  <a:pt x="649" y="1296"/>
                </a:moveTo>
                <a:lnTo>
                  <a:pt x="649" y="1945"/>
                </a:lnTo>
                <a:lnTo>
                  <a:pt x="5196" y="4538"/>
                </a:lnTo>
                <a:lnTo>
                  <a:pt x="9726" y="1944"/>
                </a:lnTo>
                <a:lnTo>
                  <a:pt x="9726" y="1296"/>
                </a:lnTo>
                <a:lnTo>
                  <a:pt x="5196" y="3890"/>
                </a:lnTo>
                <a:lnTo>
                  <a:pt x="649" y="1296"/>
                </a:lnTo>
                <a:close/>
              </a:path>
            </a:pathLst>
          </a:custGeom>
          <a:solidFill>
            <a:schemeClr val="bg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pitchFamily="34" charset="0"/>
              <a:ea typeface="微软雅黑"/>
              <a:cs typeface="Arial" panose="020B0604020202020204" pitchFamily="34" charset="0"/>
            </a:endParaRPr>
          </a:p>
        </p:txBody>
      </p:sp>
      <p:sp>
        <p:nvSpPr>
          <p:cNvPr id="88" name="文本框 87">
            <a:extLst>
              <a:ext uri="{FF2B5EF4-FFF2-40B4-BE49-F238E27FC236}">
                <a16:creationId xmlns:a16="http://schemas.microsoft.com/office/drawing/2014/main" id="{4251BF4A-361F-930F-60A6-00DD4B9B185E}"/>
              </a:ext>
            </a:extLst>
          </p:cNvPr>
          <p:cNvSpPr txBox="1"/>
          <p:nvPr/>
        </p:nvSpPr>
        <p:spPr>
          <a:xfrm>
            <a:off x="190860" y="9308263"/>
            <a:ext cx="3492500" cy="292388"/>
          </a:xfrm>
          <a:prstGeom prst="rect">
            <a:avLst/>
          </a:prstGeom>
          <a:noFill/>
        </p:spPr>
        <p:txBody>
          <a:bodyPr wrap="square">
            <a:spAutoFit/>
          </a:bodyPr>
          <a:lstStyle/>
          <a:p>
            <a:r>
              <a:rPr lang="en-US" altLang="zh-CN" sz="1300" dirty="0">
                <a:solidFill>
                  <a:schemeClr val="accent3">
                    <a:lumMod val="50000"/>
                  </a:schemeClr>
                </a:solidFill>
                <a:hlinkClick r:id="rId6"/>
              </a:rPr>
              <a:t>https://surfactant.alfa-chemistry.com/</a:t>
            </a:r>
            <a:r>
              <a:rPr lang="en-US" altLang="zh-CN" sz="1300" dirty="0">
                <a:solidFill>
                  <a:schemeClr val="accent3">
                    <a:lumMod val="50000"/>
                  </a:schemeClr>
                </a:solidFill>
              </a:rPr>
              <a:t> </a:t>
            </a:r>
          </a:p>
        </p:txBody>
      </p:sp>
    </p:spTree>
    <p:extLst>
      <p:ext uri="{BB962C8B-B14F-4D97-AF65-F5344CB8AC3E}">
        <p14:creationId xmlns:p14="http://schemas.microsoft.com/office/powerpoint/2010/main" val="3839239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1" name="组合 100">
            <a:extLst>
              <a:ext uri="{FF2B5EF4-FFF2-40B4-BE49-F238E27FC236}">
                <a16:creationId xmlns:a16="http://schemas.microsoft.com/office/drawing/2014/main" id="{86B72849-E604-F4A6-65DA-E02C02C58A4B}"/>
              </a:ext>
            </a:extLst>
          </p:cNvPr>
          <p:cNvGrpSpPr/>
          <p:nvPr/>
        </p:nvGrpSpPr>
        <p:grpSpPr>
          <a:xfrm>
            <a:off x="4907213" y="7697729"/>
            <a:ext cx="1857363" cy="1997709"/>
            <a:chOff x="5000637" y="7762242"/>
            <a:chExt cx="1857363" cy="1997709"/>
          </a:xfrm>
        </p:grpSpPr>
        <p:sp>
          <p:nvSpPr>
            <p:cNvPr id="71" name="椭圆 70">
              <a:extLst>
                <a:ext uri="{FF2B5EF4-FFF2-40B4-BE49-F238E27FC236}">
                  <a16:creationId xmlns:a16="http://schemas.microsoft.com/office/drawing/2014/main" id="{1D7A364B-0AB8-DF56-152D-5778D5E4BE9A}"/>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id="{5D24CE63-9215-39B1-95B9-985067C81A7D}"/>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id="{0605F068-BC5C-EADE-A90D-3C82F6014152}"/>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id="{2A554064-F19F-533F-479F-6119DD1ADBA9}"/>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a:extLst>
                <a:ext uri="{FF2B5EF4-FFF2-40B4-BE49-F238E27FC236}">
                  <a16:creationId xmlns:a16="http://schemas.microsoft.com/office/drawing/2014/main" id="{D8AE6710-184C-23F7-1F3A-3344DA8F8BAC}"/>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76" name="椭圆 75">
              <a:extLst>
                <a:ext uri="{FF2B5EF4-FFF2-40B4-BE49-F238E27FC236}">
                  <a16:creationId xmlns:a16="http://schemas.microsoft.com/office/drawing/2014/main" id="{AE77A6C6-FECF-4277-7C9B-52F2C3FAE78D}"/>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77" name="椭圆 76">
              <a:extLst>
                <a:ext uri="{FF2B5EF4-FFF2-40B4-BE49-F238E27FC236}">
                  <a16:creationId xmlns:a16="http://schemas.microsoft.com/office/drawing/2014/main" id="{91BB9736-D68D-7976-D831-8CA008DB84D5}"/>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a:extLst>
                <a:ext uri="{FF2B5EF4-FFF2-40B4-BE49-F238E27FC236}">
                  <a16:creationId xmlns:a16="http://schemas.microsoft.com/office/drawing/2014/main" id="{A7BCBC32-2116-0FFB-6563-D2C7C7F83102}"/>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a:extLst>
                <a:ext uri="{FF2B5EF4-FFF2-40B4-BE49-F238E27FC236}">
                  <a16:creationId xmlns:a16="http://schemas.microsoft.com/office/drawing/2014/main" id="{6F5A540D-33EC-D033-C70C-3B75D5634FB0}"/>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a:extLst>
                <a:ext uri="{FF2B5EF4-FFF2-40B4-BE49-F238E27FC236}">
                  <a16:creationId xmlns:a16="http://schemas.microsoft.com/office/drawing/2014/main" id="{99D798C9-F4D6-A4C4-B1C1-2D0763EEBCF7}"/>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id="{3DC6A91F-E1C3-2B0F-091C-7BEAE7E7C3C9}"/>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2" name="椭圆 81">
              <a:extLst>
                <a:ext uri="{FF2B5EF4-FFF2-40B4-BE49-F238E27FC236}">
                  <a16:creationId xmlns:a16="http://schemas.microsoft.com/office/drawing/2014/main" id="{5542D7EB-384F-5B9A-1F2E-7775C902C807}"/>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3" name="椭圆 82">
              <a:extLst>
                <a:ext uri="{FF2B5EF4-FFF2-40B4-BE49-F238E27FC236}">
                  <a16:creationId xmlns:a16="http://schemas.microsoft.com/office/drawing/2014/main" id="{C4FD43D6-EC4A-D87D-5FAF-9F9F314CB59E}"/>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id="{5E02D860-0F8D-17CA-A01F-FD9E88DAB510}"/>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id="{1241ABC9-F266-D6F4-70AA-897E993F029B}"/>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id="{2943BB11-130E-59E0-93D7-E0B359571B25}"/>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id="{C34ED18F-B99A-77B7-E856-5BB1760A5E7B}"/>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8" name="椭圆 87">
              <a:extLst>
                <a:ext uri="{FF2B5EF4-FFF2-40B4-BE49-F238E27FC236}">
                  <a16:creationId xmlns:a16="http://schemas.microsoft.com/office/drawing/2014/main" id="{2F0CB541-5281-3B1A-B3CB-D510E6F16B9E}"/>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9" name="椭圆 88">
              <a:extLst>
                <a:ext uri="{FF2B5EF4-FFF2-40B4-BE49-F238E27FC236}">
                  <a16:creationId xmlns:a16="http://schemas.microsoft.com/office/drawing/2014/main" id="{DDA0AB16-0D84-9D84-52A5-031E220A033D}"/>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a:extLst>
                <a:ext uri="{FF2B5EF4-FFF2-40B4-BE49-F238E27FC236}">
                  <a16:creationId xmlns:a16="http://schemas.microsoft.com/office/drawing/2014/main" id="{EC337C5A-B572-0E97-B3BE-64E79379088D}"/>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id="{36517B97-C3EC-352E-79B4-F9E40053F7F3}"/>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id="{A82B0D2E-9494-4E93-0477-588972512CA8}"/>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a:extLst>
                <a:ext uri="{FF2B5EF4-FFF2-40B4-BE49-F238E27FC236}">
                  <a16:creationId xmlns:a16="http://schemas.microsoft.com/office/drawing/2014/main" id="{B50957C1-E67A-FCFD-F86C-9223268DFF9D}"/>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4" name="椭圆 93">
              <a:extLst>
                <a:ext uri="{FF2B5EF4-FFF2-40B4-BE49-F238E27FC236}">
                  <a16:creationId xmlns:a16="http://schemas.microsoft.com/office/drawing/2014/main" id="{597EAFD7-2D52-44FE-B999-86782FF82271}"/>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5" name="椭圆 94">
              <a:extLst>
                <a:ext uri="{FF2B5EF4-FFF2-40B4-BE49-F238E27FC236}">
                  <a16:creationId xmlns:a16="http://schemas.microsoft.com/office/drawing/2014/main" id="{D9586400-EAB7-19C4-B3A7-0C4698DB8839}"/>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a:extLst>
                <a:ext uri="{FF2B5EF4-FFF2-40B4-BE49-F238E27FC236}">
                  <a16:creationId xmlns:a16="http://schemas.microsoft.com/office/drawing/2014/main" id="{193DC45F-2A20-9916-0342-130C0F3ED43E}"/>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id="{723369F8-D456-6BD3-BECE-10D3534E3340}"/>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id="{A24C05A3-1093-6B38-4BEE-F985A0FF10CD}"/>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id="{1C09E085-340B-C5B4-668E-A997D8311547}"/>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00" name="椭圆 99">
              <a:extLst>
                <a:ext uri="{FF2B5EF4-FFF2-40B4-BE49-F238E27FC236}">
                  <a16:creationId xmlns:a16="http://schemas.microsoft.com/office/drawing/2014/main" id="{D720924D-B8BC-86FD-35C3-A211B8913A4B}"/>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a:extLst>
              <a:ext uri="{FF2B5EF4-FFF2-40B4-BE49-F238E27FC236}">
                <a16:creationId xmlns:a16="http://schemas.microsoft.com/office/drawing/2014/main" id="{155AD8C1-4793-3E0D-34EE-3AAFA16C0989}"/>
              </a:ext>
            </a:extLst>
          </p:cNvPr>
          <p:cNvGrpSpPr/>
          <p:nvPr/>
        </p:nvGrpSpPr>
        <p:grpSpPr>
          <a:xfrm rot="10800000">
            <a:off x="123839" y="169545"/>
            <a:ext cx="1857363" cy="1997709"/>
            <a:chOff x="5000637" y="7762242"/>
            <a:chExt cx="1857363" cy="1997709"/>
          </a:xfrm>
        </p:grpSpPr>
        <p:sp>
          <p:nvSpPr>
            <p:cNvPr id="3" name="椭圆 2">
              <a:extLst>
                <a:ext uri="{FF2B5EF4-FFF2-40B4-BE49-F238E27FC236}">
                  <a16:creationId xmlns:a16="http://schemas.microsoft.com/office/drawing/2014/main" id="{E3CA824F-A4AB-3E7A-B8D4-520DB5D06BBB}"/>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id="{C5C0EC04-FB96-4BD5-7432-DF077E13A282}"/>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3A9426F7-B709-B287-1D76-8913779994E4}"/>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26F028F1-F2A7-1260-7B64-EC90ED337855}"/>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AA5E65B7-42EE-EF88-D8EE-E2CF2A8267D9}"/>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7">
              <a:extLst>
                <a:ext uri="{FF2B5EF4-FFF2-40B4-BE49-F238E27FC236}">
                  <a16:creationId xmlns:a16="http://schemas.microsoft.com/office/drawing/2014/main" id="{C74C277D-43E4-15E6-A28B-EFBE8104FDF8}"/>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8">
              <a:extLst>
                <a:ext uri="{FF2B5EF4-FFF2-40B4-BE49-F238E27FC236}">
                  <a16:creationId xmlns:a16="http://schemas.microsoft.com/office/drawing/2014/main" id="{67499A01-CF1C-0868-6C68-7FA968A21769}"/>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720A9B3A-634E-0598-7215-C226A1CBE2AB}"/>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EABE0F92-1D12-59CE-0930-CADFC99B4F2D}"/>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EA546A2D-9602-116A-EA83-6E6EA2670B99}"/>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EC7B8A2A-DF9C-ACBC-600A-8EB6C3ABEF61}"/>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13">
              <a:extLst>
                <a:ext uri="{FF2B5EF4-FFF2-40B4-BE49-F238E27FC236}">
                  <a16:creationId xmlns:a16="http://schemas.microsoft.com/office/drawing/2014/main" id="{91783EA4-4DA1-1B15-29E2-27B7517B9962}"/>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14">
              <a:extLst>
                <a:ext uri="{FF2B5EF4-FFF2-40B4-BE49-F238E27FC236}">
                  <a16:creationId xmlns:a16="http://schemas.microsoft.com/office/drawing/2014/main" id="{E7CBDACE-8AB5-6C3C-42F3-3B5E9EC1F350}"/>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A59FDE2B-400B-92AF-0359-2D0AC9066C77}"/>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242EF879-68D1-BF51-734C-8B62679D36E4}"/>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62D414B9-33EE-1E36-3179-C7B7D6E23524}"/>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77D3F17C-A20F-1044-9F95-5E7022756A7E}"/>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9">
              <a:extLst>
                <a:ext uri="{FF2B5EF4-FFF2-40B4-BE49-F238E27FC236}">
                  <a16:creationId xmlns:a16="http://schemas.microsoft.com/office/drawing/2014/main" id="{2C0361E8-485D-81F4-994E-C233AF3F2BD8}"/>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20">
              <a:extLst>
                <a:ext uri="{FF2B5EF4-FFF2-40B4-BE49-F238E27FC236}">
                  <a16:creationId xmlns:a16="http://schemas.microsoft.com/office/drawing/2014/main" id="{83B32DAF-D60D-6943-8087-06EFD3571633}"/>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7D1463F3-C586-85CD-8668-5F7E2DB72D69}"/>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C311F17A-52C0-0207-56DA-3020329B76F0}"/>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8D10A4CB-195D-D8E3-1204-53C664ECBB36}"/>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83C4F890-3DCA-AFFC-85D7-DCEA67D828E4}"/>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25">
              <a:extLst>
                <a:ext uri="{FF2B5EF4-FFF2-40B4-BE49-F238E27FC236}">
                  <a16:creationId xmlns:a16="http://schemas.microsoft.com/office/drawing/2014/main" id="{57CE8C79-3308-0BB3-D982-B27104D6F2F1}"/>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6">
              <a:extLst>
                <a:ext uri="{FF2B5EF4-FFF2-40B4-BE49-F238E27FC236}">
                  <a16:creationId xmlns:a16="http://schemas.microsoft.com/office/drawing/2014/main" id="{0418D125-4B6A-1F73-3CCB-ACD6ACE83F8D}"/>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A3DA8248-CC0B-8FF0-80C8-63674CF08786}"/>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DE60EB2A-AD5E-5075-CD99-7A9F99B23262}"/>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6035BE0E-21FC-A616-1005-4137C285D43E}"/>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B5E182C4-8086-1B94-D2A6-2A2D0E5C3653}"/>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31">
              <a:extLst>
                <a:ext uri="{FF2B5EF4-FFF2-40B4-BE49-F238E27FC236}">
                  <a16:creationId xmlns:a16="http://schemas.microsoft.com/office/drawing/2014/main" id="{F84380D4-43E7-FED1-0876-4AD1B50F72E5}"/>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02" name="矩形 101">
            <a:extLst>
              <a:ext uri="{FF2B5EF4-FFF2-40B4-BE49-F238E27FC236}">
                <a16:creationId xmlns:a16="http://schemas.microsoft.com/office/drawing/2014/main" id="{335DE434-3979-3518-BDF7-6E7BB48AACA4}"/>
              </a:ext>
            </a:extLst>
          </p:cNvPr>
          <p:cNvSpPr/>
          <p:nvPr/>
        </p:nvSpPr>
        <p:spPr>
          <a:xfrm>
            <a:off x="406400" y="1219200"/>
            <a:ext cx="1841500" cy="1397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03" name="矩形 102">
            <a:extLst>
              <a:ext uri="{FF2B5EF4-FFF2-40B4-BE49-F238E27FC236}">
                <a16:creationId xmlns:a16="http://schemas.microsoft.com/office/drawing/2014/main" id="{EF9C3FC6-C567-0F95-E05C-35EDAEFE8FB8}"/>
              </a:ext>
            </a:extLst>
          </p:cNvPr>
          <p:cNvSpPr/>
          <p:nvPr/>
        </p:nvSpPr>
        <p:spPr>
          <a:xfrm>
            <a:off x="293264" y="570367"/>
            <a:ext cx="3298724" cy="707886"/>
          </a:xfrm>
          <a:prstGeom prst="rect">
            <a:avLst/>
          </a:prstGeom>
          <a:noFill/>
        </p:spPr>
        <p:txBody>
          <a:bodyPr wrap="none" lIns="91440" tIns="45720" rIns="91440" bIns="45720">
            <a:spAutoFit/>
          </a:bodyPr>
          <a:lstStyle/>
          <a:p>
            <a:r>
              <a:rPr lang="en-US" altLang="zh-CN" sz="4000" b="1" cap="none" spc="0" dirty="0">
                <a:ln w="0"/>
                <a:solidFill>
                  <a:schemeClr val="bg1">
                    <a:lumMod val="50000"/>
                  </a:schemeClr>
                </a:solidFill>
                <a:effectLst>
                  <a:outerShdw blurRad="38100" dist="19050" dir="2700000" algn="tl" rotWithShape="0">
                    <a:schemeClr val="dk1">
                      <a:alpha val="40000"/>
                    </a:schemeClr>
                  </a:outerShdw>
                </a:effectLst>
              </a:rPr>
              <a:t>Alfa Chemistry</a:t>
            </a:r>
            <a:endParaRPr lang="zh-CN" altLang="en-US" sz="4000" b="1" cap="none" spc="0" dirty="0">
              <a:ln w="0"/>
              <a:solidFill>
                <a:schemeClr val="bg1">
                  <a:lumMod val="50000"/>
                </a:schemeClr>
              </a:solidFill>
              <a:effectLst>
                <a:outerShdw blurRad="38100" dist="19050" dir="2700000" algn="tl" rotWithShape="0">
                  <a:schemeClr val="dk1">
                    <a:alpha val="40000"/>
                  </a:schemeClr>
                </a:outerShdw>
              </a:effectLst>
            </a:endParaRPr>
          </a:p>
        </p:txBody>
      </p:sp>
      <p:sp>
        <p:nvSpPr>
          <p:cNvPr id="131" name="椭圆 130">
            <a:extLst>
              <a:ext uri="{FF2B5EF4-FFF2-40B4-BE49-F238E27FC236}">
                <a16:creationId xmlns:a16="http://schemas.microsoft.com/office/drawing/2014/main" id="{942FF11A-CDE1-B6B2-7EB1-760DA7E2B7D6}"/>
              </a:ext>
            </a:extLst>
          </p:cNvPr>
          <p:cNvSpPr/>
          <p:nvPr/>
        </p:nvSpPr>
        <p:spPr>
          <a:xfrm>
            <a:off x="4946696" y="442471"/>
            <a:ext cx="415926" cy="41592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7" name="图片 116" descr="图片包含 桌子, 室内, 灯光, 碗&#10;&#10;描述已自动生成">
            <a:extLst>
              <a:ext uri="{FF2B5EF4-FFF2-40B4-BE49-F238E27FC236}">
                <a16:creationId xmlns:a16="http://schemas.microsoft.com/office/drawing/2014/main" id="{EC1A0E45-162D-720C-28FD-D795548606D8}"/>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3330" r="4" b="29922"/>
          <a:stretch/>
        </p:blipFill>
        <p:spPr>
          <a:xfrm>
            <a:off x="4992555" y="436712"/>
            <a:ext cx="370067" cy="370067"/>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133" name="椭圆 132">
            <a:extLst>
              <a:ext uri="{FF2B5EF4-FFF2-40B4-BE49-F238E27FC236}">
                <a16:creationId xmlns:a16="http://schemas.microsoft.com/office/drawing/2014/main" id="{942FF11A-CDE1-B6B2-7EB1-760DA7E2B7D6}"/>
              </a:ext>
            </a:extLst>
          </p:cNvPr>
          <p:cNvSpPr/>
          <p:nvPr/>
        </p:nvSpPr>
        <p:spPr>
          <a:xfrm>
            <a:off x="4354719" y="994373"/>
            <a:ext cx="552494" cy="55249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pic>
        <p:nvPicPr>
          <p:cNvPr id="125" name="图片 124" descr="图表, 气泡图&#10;&#10;描述已自动生成">
            <a:extLst>
              <a:ext uri="{FF2B5EF4-FFF2-40B4-BE49-F238E27FC236}">
                <a16:creationId xmlns:a16="http://schemas.microsoft.com/office/drawing/2014/main" id="{8B1F1D12-B832-74D3-F41D-F6E615E27988}"/>
              </a:ext>
            </a:extLst>
          </p:cNvPr>
          <p:cNvPicPr>
            <a:picLocks noChangeAspect="1"/>
          </p:cNvPicPr>
          <p:nvPr/>
        </p:nvPicPr>
        <p:blipFill>
          <a:blip r:embed="rId3">
            <a:extLst>
              <a:ext uri="{28A0092B-C50C-407E-A947-70E740481C1C}">
                <a14:useLocalDpi xmlns:a14="http://schemas.microsoft.com/office/drawing/2010/main" val="0"/>
              </a:ext>
            </a:extLst>
          </a:blip>
          <a:srcRect l="12998" t="28800" r="23442" b="28800"/>
          <a:stretch>
            <a:fillRect/>
          </a:stretch>
        </p:blipFill>
        <p:spPr>
          <a:xfrm>
            <a:off x="4398050" y="995669"/>
            <a:ext cx="552494" cy="552494"/>
          </a:xfrm>
          <a:custGeom>
            <a:avLst/>
            <a:gdLst>
              <a:gd name="connsiteX0" fmla="*/ 551498 w 1102995"/>
              <a:gd name="connsiteY0" fmla="*/ 0 h 1102995"/>
              <a:gd name="connsiteX1" fmla="*/ 1102995 w 1102995"/>
              <a:gd name="connsiteY1" fmla="*/ 551498 h 1102995"/>
              <a:gd name="connsiteX2" fmla="*/ 551498 w 1102995"/>
              <a:gd name="connsiteY2" fmla="*/ 1102995 h 1102995"/>
              <a:gd name="connsiteX3" fmla="*/ 0 w 1102995"/>
              <a:gd name="connsiteY3" fmla="*/ 551498 h 1102995"/>
              <a:gd name="connsiteX4" fmla="*/ 551498 w 1102995"/>
              <a:gd name="connsiteY4" fmla="*/ 0 h 1102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95" h="1102995">
                <a:moveTo>
                  <a:pt x="551498" y="0"/>
                </a:moveTo>
                <a:cubicBezTo>
                  <a:pt x="856081" y="0"/>
                  <a:pt x="1102995" y="246914"/>
                  <a:pt x="1102995" y="551498"/>
                </a:cubicBezTo>
                <a:cubicBezTo>
                  <a:pt x="1102995" y="856081"/>
                  <a:pt x="856081" y="1102995"/>
                  <a:pt x="551498" y="1102995"/>
                </a:cubicBezTo>
                <a:cubicBezTo>
                  <a:pt x="246914" y="1102995"/>
                  <a:pt x="0" y="856081"/>
                  <a:pt x="0" y="551498"/>
                </a:cubicBezTo>
                <a:cubicBezTo>
                  <a:pt x="0" y="246914"/>
                  <a:pt x="246914" y="0"/>
                  <a:pt x="551498" y="0"/>
                </a:cubicBezTo>
                <a:close/>
              </a:path>
            </a:pathLst>
          </a:custGeom>
        </p:spPr>
      </p:pic>
      <p:sp>
        <p:nvSpPr>
          <p:cNvPr id="130" name="椭圆 129">
            <a:extLst>
              <a:ext uri="{FF2B5EF4-FFF2-40B4-BE49-F238E27FC236}">
                <a16:creationId xmlns:a16="http://schemas.microsoft.com/office/drawing/2014/main" id="{8FF65538-805D-3BE6-BB5C-1C639626DD2C}"/>
              </a:ext>
            </a:extLst>
          </p:cNvPr>
          <p:cNvSpPr/>
          <p:nvPr/>
        </p:nvSpPr>
        <p:spPr>
          <a:xfrm>
            <a:off x="5157035" y="673505"/>
            <a:ext cx="1400729" cy="1400729"/>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118" descr="图片包含 人, 室内, 女孩, 小孩&#10;&#10;描述已自动生成">
            <a:extLst>
              <a:ext uri="{FF2B5EF4-FFF2-40B4-BE49-F238E27FC236}">
                <a16:creationId xmlns:a16="http://schemas.microsoft.com/office/drawing/2014/main" id="{E234B4EF-DB93-7140-C2BC-5989C67F9E78}"/>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b="26000"/>
          <a:stretch/>
        </p:blipFill>
        <p:spPr>
          <a:xfrm>
            <a:off x="5224593" y="643565"/>
            <a:ext cx="1340143" cy="1340144"/>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48" name="图片 147" descr="建筑的摆设布局&#10;&#10;描述已自动生成">
            <a:extLst>
              <a:ext uri="{FF2B5EF4-FFF2-40B4-BE49-F238E27FC236}">
                <a16:creationId xmlns:a16="http://schemas.microsoft.com/office/drawing/2014/main" id="{B39784D2-8CA4-7A91-A825-8ECF44BFFD74}"/>
              </a:ext>
            </a:extLst>
          </p:cNvPr>
          <p:cNvPicPr>
            <a:picLocks noChangeAspect="1"/>
          </p:cNvPicPr>
          <p:nvPr/>
        </p:nvPicPr>
        <p:blipFill rotWithShape="1">
          <a:blip r:embed="rId5">
            <a:extLst>
              <a:ext uri="{28A0092B-C50C-407E-A947-70E740481C1C}">
                <a14:useLocalDpi xmlns:a14="http://schemas.microsoft.com/office/drawing/2010/main" val="0"/>
              </a:ext>
            </a:extLst>
          </a:blip>
          <a:srcRect l="-1" r="39032"/>
          <a:stretch/>
        </p:blipFill>
        <p:spPr>
          <a:xfrm>
            <a:off x="406400" y="1616368"/>
            <a:ext cx="2415842" cy="2938324"/>
          </a:xfrm>
          <a:prstGeom prst="rect">
            <a:avLst/>
          </a:prstGeom>
        </p:spPr>
      </p:pic>
      <p:sp>
        <p:nvSpPr>
          <p:cNvPr id="145" name="文本框 144">
            <a:extLst>
              <a:ext uri="{FF2B5EF4-FFF2-40B4-BE49-F238E27FC236}">
                <a16:creationId xmlns:a16="http://schemas.microsoft.com/office/drawing/2014/main" id="{56C09A39-2751-C7A1-C2C6-B9751679F3B3}"/>
              </a:ext>
            </a:extLst>
          </p:cNvPr>
          <p:cNvSpPr txBox="1"/>
          <p:nvPr/>
        </p:nvSpPr>
        <p:spPr>
          <a:xfrm>
            <a:off x="1442858" y="2119798"/>
            <a:ext cx="5185804" cy="3952364"/>
          </a:xfrm>
          <a:prstGeom prst="rect">
            <a:avLst/>
          </a:prstGeom>
          <a:solidFill>
            <a:schemeClr val="accent2">
              <a:lumMod val="40000"/>
              <a:lumOff val="60000"/>
              <a:alpha val="70000"/>
            </a:schemeClr>
          </a:solidFill>
          <a:effectLst>
            <a:outerShdw blurRad="76200" dir="13500000" sy="23000" kx="1200000" algn="br" rotWithShape="0">
              <a:prstClr val="black">
                <a:alpha val="20000"/>
              </a:prstClr>
            </a:outerShdw>
          </a:effectLst>
        </p:spPr>
        <p:txBody>
          <a:bodyPr wrap="square">
            <a:spAutoFit/>
          </a:bodyPr>
          <a:lstStyle/>
          <a:p>
            <a:pPr>
              <a:lnSpc>
                <a:spcPct val="125000"/>
              </a:lnSpc>
              <a:spcBef>
                <a:spcPts val="600"/>
              </a:spcBef>
            </a:pPr>
            <a:r>
              <a:rPr lang="en-US" altLang="zh-CN" b="1" i="1" dirty="0">
                <a:solidFill>
                  <a:schemeClr val="tx1">
                    <a:lumMod val="95000"/>
                    <a:lumOff val="5000"/>
                  </a:schemeClr>
                </a:solidFill>
              </a:rPr>
              <a:t>Alfa Chemistry </a:t>
            </a:r>
            <a:r>
              <a:rPr lang="en-US" altLang="zh-CN" dirty="0">
                <a:solidFill>
                  <a:schemeClr val="tx1">
                    <a:lumMod val="95000"/>
                    <a:lumOff val="5000"/>
                  </a:schemeClr>
                </a:solidFill>
              </a:rPr>
              <a:t>is an </a:t>
            </a:r>
            <a:r>
              <a:rPr lang="en-US" altLang="zh-CN" i="1" dirty="0">
                <a:solidFill>
                  <a:schemeClr val="tx1">
                    <a:lumMod val="95000"/>
                    <a:lumOff val="5000"/>
                  </a:schemeClr>
                </a:solidFill>
              </a:rPr>
              <a:t>ISO9001:2015</a:t>
            </a:r>
            <a:r>
              <a:rPr lang="en-US" altLang="zh-CN" dirty="0">
                <a:solidFill>
                  <a:schemeClr val="tx1">
                    <a:lumMod val="95000"/>
                    <a:lumOff val="5000"/>
                  </a:schemeClr>
                </a:solidFill>
              </a:rPr>
              <a:t> certified Supplier of High-Quality </a:t>
            </a:r>
            <a:r>
              <a:rPr lang="en-US" altLang="zh-CN" b="1" dirty="0">
                <a:solidFill>
                  <a:schemeClr val="tx1">
                    <a:lumMod val="95000"/>
                    <a:lumOff val="5000"/>
                  </a:schemeClr>
                </a:solidFill>
              </a:rPr>
              <a:t>Surfactants</a:t>
            </a:r>
            <a:r>
              <a:rPr lang="en-US" altLang="zh-CN" dirty="0">
                <a:solidFill>
                  <a:schemeClr val="tx1">
                    <a:lumMod val="95000"/>
                    <a:lumOff val="5000"/>
                  </a:schemeClr>
                </a:solidFill>
              </a:rPr>
              <a:t>, Custom Synthesis and Provider of Testing Services. We have served the following industries for years: Household chemicals, Food Industry, Oil field, Agriculture, Textile Industry, Pharmaceutical Industry, </a:t>
            </a:r>
            <a:r>
              <a:rPr lang="en-US" altLang="zh-CN" i="1" dirty="0">
                <a:solidFill>
                  <a:schemeClr val="tx1">
                    <a:lumMod val="95000"/>
                    <a:lumOff val="5000"/>
                  </a:schemeClr>
                </a:solidFill>
              </a:rPr>
              <a:t>etc</a:t>
            </a:r>
            <a:r>
              <a:rPr lang="en-US" altLang="zh-CN" dirty="0">
                <a:solidFill>
                  <a:schemeClr val="tx1">
                    <a:lumMod val="95000"/>
                    <a:lumOff val="5000"/>
                  </a:schemeClr>
                </a:solidFill>
              </a:rPr>
              <a:t>. </a:t>
            </a:r>
          </a:p>
          <a:p>
            <a:pPr>
              <a:lnSpc>
                <a:spcPct val="125000"/>
              </a:lnSpc>
              <a:spcBef>
                <a:spcPts val="600"/>
              </a:spcBef>
            </a:pPr>
            <a:r>
              <a:rPr lang="en-US" altLang="zh-CN" dirty="0">
                <a:solidFill>
                  <a:schemeClr val="tx1">
                    <a:lumMod val="95000"/>
                    <a:lumOff val="5000"/>
                  </a:schemeClr>
                </a:solidFill>
              </a:rPr>
              <a:t>We supply all kinds of Amphoteric Surfactants, Anionic Surfactants, Cationic Surfactants, and Non-ionic Surfactants. If you would like to receive a copy of our product catalog, please contact us at info@alfa-chemistry.com.</a:t>
            </a:r>
          </a:p>
        </p:txBody>
      </p:sp>
      <p:cxnSp>
        <p:nvCxnSpPr>
          <p:cNvPr id="149" name="直接连接符 148">
            <a:extLst>
              <a:ext uri="{FF2B5EF4-FFF2-40B4-BE49-F238E27FC236}">
                <a16:creationId xmlns:a16="http://schemas.microsoft.com/office/drawing/2014/main" id="{B7A2961A-E3F2-94C9-2548-D1775A941B5E}"/>
              </a:ext>
            </a:extLst>
          </p:cNvPr>
          <p:cNvCxnSpPr/>
          <p:nvPr/>
        </p:nvCxnSpPr>
        <p:spPr>
          <a:xfrm>
            <a:off x="0" y="8836025"/>
            <a:ext cx="6858000" cy="0"/>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181" name="组合 180">
            <a:extLst>
              <a:ext uri="{FF2B5EF4-FFF2-40B4-BE49-F238E27FC236}">
                <a16:creationId xmlns:a16="http://schemas.microsoft.com/office/drawing/2014/main" id="{5F01821D-4A49-465D-6B13-2AC57A10DF41}"/>
              </a:ext>
            </a:extLst>
          </p:cNvPr>
          <p:cNvGrpSpPr/>
          <p:nvPr/>
        </p:nvGrpSpPr>
        <p:grpSpPr>
          <a:xfrm>
            <a:off x="1568439" y="6239306"/>
            <a:ext cx="4045146" cy="1712057"/>
            <a:chOff x="1617037" y="6263241"/>
            <a:chExt cx="4045146" cy="1712057"/>
          </a:xfrm>
        </p:grpSpPr>
        <p:grpSp>
          <p:nvGrpSpPr>
            <p:cNvPr id="156" name="组合 155">
              <a:extLst>
                <a:ext uri="{FF2B5EF4-FFF2-40B4-BE49-F238E27FC236}">
                  <a16:creationId xmlns:a16="http://schemas.microsoft.com/office/drawing/2014/main" id="{F4479158-438B-6036-507F-820387ECDAE5}"/>
                </a:ext>
              </a:extLst>
            </p:cNvPr>
            <p:cNvGrpSpPr/>
            <p:nvPr/>
          </p:nvGrpSpPr>
          <p:grpSpPr>
            <a:xfrm>
              <a:off x="2063728" y="6263241"/>
              <a:ext cx="3598455" cy="1631038"/>
              <a:chOff x="7393305" y="1886585"/>
              <a:chExt cx="3945257" cy="2161329"/>
            </a:xfrm>
          </p:grpSpPr>
          <p:sp>
            <p:nvSpPr>
              <p:cNvPr id="150" name="TextBox 33">
                <a:extLst>
                  <a:ext uri="{FF2B5EF4-FFF2-40B4-BE49-F238E27FC236}">
                    <a16:creationId xmlns:a16="http://schemas.microsoft.com/office/drawing/2014/main" id="{69093622-B74A-3D5F-E225-F86B297689C4}"/>
                  </a:ext>
                </a:extLst>
              </p:cNvPr>
              <p:cNvSpPr txBox="1"/>
              <p:nvPr/>
            </p:nvSpPr>
            <p:spPr>
              <a:xfrm>
                <a:off x="7393306" y="1886585"/>
                <a:ext cx="3945256" cy="67863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defTabSz="914400">
                  <a:lnSpc>
                    <a:spcPct val="125000"/>
                  </a:lnSpc>
                </a:pPr>
                <a:r>
                  <a:rPr lang="en-US" altLang="zh-CN" b="0" dirty="0">
                    <a:solidFill>
                      <a:srgbClr val="E7E6E6">
                        <a:lumMod val="25000"/>
                      </a:srgbClr>
                    </a:solidFill>
                    <a:latin typeface="Arial" panose="020B0604020202020204" pitchFamily="34" charset="0"/>
                    <a:ea typeface="等线" panose="02010600030101010101" pitchFamily="2" charset="-122"/>
                    <a:cs typeface="Arial" panose="020B0604020202020204" pitchFamily="34" charset="0"/>
                    <a:sym typeface="+mn-lt"/>
                  </a:rPr>
                  <a:t>Advanced technology and scientific management</a:t>
                </a:r>
              </a:p>
            </p:txBody>
          </p:sp>
          <p:sp>
            <p:nvSpPr>
              <p:cNvPr id="151" name="TextBox 49">
                <a:extLst>
                  <a:ext uri="{FF2B5EF4-FFF2-40B4-BE49-F238E27FC236}">
                    <a16:creationId xmlns:a16="http://schemas.microsoft.com/office/drawing/2014/main" id="{3182F6C4-27C3-C09F-3444-FF8F9B613B98}"/>
                  </a:ext>
                </a:extLst>
              </p:cNvPr>
              <p:cNvSpPr txBox="1"/>
              <p:nvPr/>
            </p:nvSpPr>
            <p:spPr>
              <a:xfrm>
                <a:off x="7393305" y="3762424"/>
                <a:ext cx="2199285" cy="28549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defTabSz="914400"/>
                <a:r>
                  <a:rPr lang="en-US" altLang="zh-CN" b="0" dirty="0">
                    <a:solidFill>
                      <a:srgbClr val="E7E6E6">
                        <a:lumMod val="25000"/>
                      </a:srgbClr>
                    </a:solidFill>
                    <a:latin typeface="Arial" panose="020B0604020202020204" pitchFamily="34" charset="0"/>
                    <a:ea typeface="等线" panose="02010600030101010101" pitchFamily="2" charset="-122"/>
                    <a:cs typeface="Arial" panose="020B0604020202020204" pitchFamily="34" charset="0"/>
                    <a:sym typeface="+mn-lt"/>
                  </a:rPr>
                  <a:t>Rich experiences</a:t>
                </a:r>
              </a:p>
            </p:txBody>
          </p:sp>
          <p:sp>
            <p:nvSpPr>
              <p:cNvPr id="152" name="TextBox 42">
                <a:extLst>
                  <a:ext uri="{FF2B5EF4-FFF2-40B4-BE49-F238E27FC236}">
                    <a16:creationId xmlns:a16="http://schemas.microsoft.com/office/drawing/2014/main" id="{F96DC625-7873-7F23-2174-609223361499}"/>
                  </a:ext>
                </a:extLst>
              </p:cNvPr>
              <p:cNvSpPr txBox="1"/>
              <p:nvPr/>
            </p:nvSpPr>
            <p:spPr>
              <a:xfrm>
                <a:off x="7393305" y="2729717"/>
                <a:ext cx="3597437" cy="67863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defTabSz="914400">
                  <a:lnSpc>
                    <a:spcPct val="125000"/>
                  </a:lnSpc>
                </a:pPr>
                <a:r>
                  <a:rPr lang="en-US" altLang="zh-CN" b="0" dirty="0">
                    <a:solidFill>
                      <a:srgbClr val="E7E6E6">
                        <a:lumMod val="25000"/>
                      </a:srgbClr>
                    </a:solidFill>
                    <a:latin typeface="Arial" panose="020B0604020202020204" pitchFamily="34" charset="0"/>
                    <a:ea typeface="等线" panose="02010600030101010101" pitchFamily="2" charset="-122"/>
                    <a:cs typeface="Arial" panose="020B0604020202020204" pitchFamily="34" charset="0"/>
                    <a:sym typeface="+mn-lt"/>
                  </a:rPr>
                  <a:t>Advanced production and testing equipment</a:t>
                </a:r>
              </a:p>
            </p:txBody>
          </p:sp>
        </p:grpSp>
        <p:grpSp>
          <p:nvGrpSpPr>
            <p:cNvPr id="159" name="그룹 388">
              <a:extLst>
                <a:ext uri="{FF2B5EF4-FFF2-40B4-BE49-F238E27FC236}">
                  <a16:creationId xmlns:a16="http://schemas.microsoft.com/office/drawing/2014/main" id="{A26A1485-0255-8E88-E15C-34D8699AAADD}"/>
                </a:ext>
              </a:extLst>
            </p:cNvPr>
            <p:cNvGrpSpPr/>
            <p:nvPr/>
          </p:nvGrpSpPr>
          <p:grpSpPr>
            <a:xfrm>
              <a:off x="1617139" y="6305361"/>
              <a:ext cx="240338" cy="305847"/>
              <a:chOff x="5480564" y="4882800"/>
              <a:chExt cx="333375" cy="424244"/>
            </a:xfrm>
            <a:solidFill>
              <a:schemeClr val="accent2">
                <a:lumMod val="75000"/>
              </a:schemeClr>
            </a:solidFill>
          </p:grpSpPr>
          <p:sp>
            <p:nvSpPr>
              <p:cNvPr id="160" name="자유형: 도형 389">
                <a:extLst>
                  <a:ext uri="{FF2B5EF4-FFF2-40B4-BE49-F238E27FC236}">
                    <a16:creationId xmlns:a16="http://schemas.microsoft.com/office/drawing/2014/main" id="{6AFFFAA2-D53D-D0A3-1A5D-976C1C4C20C9}"/>
                  </a:ext>
                </a:extLst>
              </p:cNvPr>
              <p:cNvSpPr/>
              <p:nvPr/>
            </p:nvSpPr>
            <p:spPr>
              <a:xfrm>
                <a:off x="5515904" y="5202269"/>
                <a:ext cx="123825" cy="104775"/>
              </a:xfrm>
              <a:custGeom>
                <a:avLst/>
                <a:gdLst>
                  <a:gd name="connsiteX0" fmla="*/ 111838 w 123825"/>
                  <a:gd name="connsiteY0" fmla="*/ 14478 h 104775"/>
                  <a:gd name="connsiteX1" fmla="*/ 52973 w 123825"/>
                  <a:gd name="connsiteY1" fmla="*/ 23336 h 104775"/>
                  <a:gd name="connsiteX2" fmla="*/ 34876 w 123825"/>
                  <a:gd name="connsiteY2" fmla="*/ 9239 h 104775"/>
                  <a:gd name="connsiteX3" fmla="*/ 7634 w 123825"/>
                  <a:gd name="connsiteY3" fmla="*/ 69532 h 104775"/>
                  <a:gd name="connsiteX4" fmla="*/ 8396 w 123825"/>
                  <a:gd name="connsiteY4" fmla="*/ 75057 h 104775"/>
                  <a:gd name="connsiteX5" fmla="*/ 13825 w 123825"/>
                  <a:gd name="connsiteY5" fmla="*/ 76676 h 104775"/>
                  <a:gd name="connsiteX6" fmla="*/ 33638 w 123825"/>
                  <a:gd name="connsiteY6" fmla="*/ 71152 h 104775"/>
                  <a:gd name="connsiteX7" fmla="*/ 40400 w 123825"/>
                  <a:gd name="connsiteY7" fmla="*/ 70199 h 104775"/>
                  <a:gd name="connsiteX8" fmla="*/ 63165 w 123825"/>
                  <a:gd name="connsiteY8" fmla="*/ 84487 h 104775"/>
                  <a:gd name="connsiteX9" fmla="*/ 72118 w 123825"/>
                  <a:gd name="connsiteY9" fmla="*/ 103060 h 104775"/>
                  <a:gd name="connsiteX10" fmla="*/ 76881 w 123825"/>
                  <a:gd name="connsiteY10" fmla="*/ 106013 h 104775"/>
                  <a:gd name="connsiteX11" fmla="*/ 81548 w 123825"/>
                  <a:gd name="connsiteY11" fmla="*/ 102965 h 104775"/>
                  <a:gd name="connsiteX12" fmla="*/ 124887 w 123825"/>
                  <a:gd name="connsiteY12" fmla="*/ 7144 h 104775"/>
                  <a:gd name="connsiteX13" fmla="*/ 111838 w 123825"/>
                  <a:gd name="connsiteY13" fmla="*/ 14478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04775">
                    <a:moveTo>
                      <a:pt x="111838" y="14478"/>
                    </a:moveTo>
                    <a:cubicBezTo>
                      <a:pt x="95550" y="29527"/>
                      <a:pt x="72976" y="32956"/>
                      <a:pt x="52973" y="23336"/>
                    </a:cubicBezTo>
                    <a:cubicBezTo>
                      <a:pt x="45734" y="19812"/>
                      <a:pt x="39638" y="15049"/>
                      <a:pt x="34876" y="9239"/>
                    </a:cubicBezTo>
                    <a:lnTo>
                      <a:pt x="7634" y="69532"/>
                    </a:lnTo>
                    <a:cubicBezTo>
                      <a:pt x="6396" y="72295"/>
                      <a:pt x="7825" y="74295"/>
                      <a:pt x="8396" y="75057"/>
                    </a:cubicBezTo>
                    <a:cubicBezTo>
                      <a:pt x="9063" y="75819"/>
                      <a:pt x="10873" y="77533"/>
                      <a:pt x="13825" y="76676"/>
                    </a:cubicBezTo>
                    <a:lnTo>
                      <a:pt x="33638" y="71152"/>
                    </a:lnTo>
                    <a:cubicBezTo>
                      <a:pt x="35923" y="70485"/>
                      <a:pt x="38209" y="70199"/>
                      <a:pt x="40400" y="70199"/>
                    </a:cubicBezTo>
                    <a:cubicBezTo>
                      <a:pt x="49925" y="70199"/>
                      <a:pt x="58879" y="75533"/>
                      <a:pt x="63165" y="84487"/>
                    </a:cubicBezTo>
                    <a:lnTo>
                      <a:pt x="72118" y="103060"/>
                    </a:lnTo>
                    <a:cubicBezTo>
                      <a:pt x="73452" y="105727"/>
                      <a:pt x="75929" y="106013"/>
                      <a:pt x="76881" y="106013"/>
                    </a:cubicBezTo>
                    <a:cubicBezTo>
                      <a:pt x="77929" y="106013"/>
                      <a:pt x="80310" y="105632"/>
                      <a:pt x="81548" y="102965"/>
                    </a:cubicBezTo>
                    <a:lnTo>
                      <a:pt x="124887" y="7144"/>
                    </a:lnTo>
                    <a:cubicBezTo>
                      <a:pt x="120125" y="8477"/>
                      <a:pt x="115648" y="10954"/>
                      <a:pt x="111838" y="14478"/>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61" name="자유형: 도형 390">
                <a:extLst>
                  <a:ext uri="{FF2B5EF4-FFF2-40B4-BE49-F238E27FC236}">
                    <a16:creationId xmlns:a16="http://schemas.microsoft.com/office/drawing/2014/main" id="{B826EA64-FB88-AED2-D616-93B980CEAA4B}"/>
                  </a:ext>
                </a:extLst>
              </p:cNvPr>
              <p:cNvSpPr/>
              <p:nvPr/>
            </p:nvSpPr>
            <p:spPr>
              <a:xfrm>
                <a:off x="5654984" y="5202269"/>
                <a:ext cx="123825" cy="104775"/>
              </a:xfrm>
              <a:custGeom>
                <a:avLst/>
                <a:gdLst>
                  <a:gd name="connsiteX0" fmla="*/ 124492 w 123825"/>
                  <a:gd name="connsiteY0" fmla="*/ 69532 h 104775"/>
                  <a:gd name="connsiteX1" fmla="*/ 97250 w 123825"/>
                  <a:gd name="connsiteY1" fmla="*/ 9239 h 104775"/>
                  <a:gd name="connsiteX2" fmla="*/ 79153 w 123825"/>
                  <a:gd name="connsiteY2" fmla="*/ 23336 h 104775"/>
                  <a:gd name="connsiteX3" fmla="*/ 20288 w 123825"/>
                  <a:gd name="connsiteY3" fmla="*/ 14478 h 104775"/>
                  <a:gd name="connsiteX4" fmla="*/ 7144 w 123825"/>
                  <a:gd name="connsiteY4" fmla="*/ 7144 h 104775"/>
                  <a:gd name="connsiteX5" fmla="*/ 50482 w 123825"/>
                  <a:gd name="connsiteY5" fmla="*/ 102965 h 104775"/>
                  <a:gd name="connsiteX6" fmla="*/ 55150 w 123825"/>
                  <a:gd name="connsiteY6" fmla="*/ 106013 h 104775"/>
                  <a:gd name="connsiteX7" fmla="*/ 59912 w 123825"/>
                  <a:gd name="connsiteY7" fmla="*/ 103060 h 104775"/>
                  <a:gd name="connsiteX8" fmla="*/ 68866 w 123825"/>
                  <a:gd name="connsiteY8" fmla="*/ 84487 h 104775"/>
                  <a:gd name="connsiteX9" fmla="*/ 91630 w 123825"/>
                  <a:gd name="connsiteY9" fmla="*/ 70199 h 104775"/>
                  <a:gd name="connsiteX10" fmla="*/ 98393 w 123825"/>
                  <a:gd name="connsiteY10" fmla="*/ 71152 h 104775"/>
                  <a:gd name="connsiteX11" fmla="*/ 118205 w 123825"/>
                  <a:gd name="connsiteY11" fmla="*/ 76676 h 104775"/>
                  <a:gd name="connsiteX12" fmla="*/ 123634 w 123825"/>
                  <a:gd name="connsiteY12" fmla="*/ 75057 h 104775"/>
                  <a:gd name="connsiteX13" fmla="*/ 124492 w 123825"/>
                  <a:gd name="connsiteY13" fmla="*/ 69532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04775">
                    <a:moveTo>
                      <a:pt x="124492" y="69532"/>
                    </a:moveTo>
                    <a:lnTo>
                      <a:pt x="97250" y="9239"/>
                    </a:lnTo>
                    <a:cubicBezTo>
                      <a:pt x="92487" y="14954"/>
                      <a:pt x="86392" y="19812"/>
                      <a:pt x="79153" y="23336"/>
                    </a:cubicBezTo>
                    <a:cubicBezTo>
                      <a:pt x="59150" y="32956"/>
                      <a:pt x="36576" y="29623"/>
                      <a:pt x="20288" y="14478"/>
                    </a:cubicBezTo>
                    <a:cubicBezTo>
                      <a:pt x="16478" y="10954"/>
                      <a:pt x="11906" y="8477"/>
                      <a:pt x="7144" y="7144"/>
                    </a:cubicBezTo>
                    <a:lnTo>
                      <a:pt x="50482" y="102965"/>
                    </a:lnTo>
                    <a:cubicBezTo>
                      <a:pt x="51721" y="105727"/>
                      <a:pt x="54197" y="106013"/>
                      <a:pt x="55150" y="106013"/>
                    </a:cubicBezTo>
                    <a:cubicBezTo>
                      <a:pt x="56197" y="106013"/>
                      <a:pt x="58578" y="105727"/>
                      <a:pt x="59912" y="103060"/>
                    </a:cubicBezTo>
                    <a:lnTo>
                      <a:pt x="68866" y="84487"/>
                    </a:lnTo>
                    <a:cubicBezTo>
                      <a:pt x="73152" y="75533"/>
                      <a:pt x="82105" y="70199"/>
                      <a:pt x="91630" y="70199"/>
                    </a:cubicBezTo>
                    <a:cubicBezTo>
                      <a:pt x="93916" y="70199"/>
                      <a:pt x="96202" y="70485"/>
                      <a:pt x="98393" y="71152"/>
                    </a:cubicBezTo>
                    <a:lnTo>
                      <a:pt x="118205" y="76676"/>
                    </a:lnTo>
                    <a:cubicBezTo>
                      <a:pt x="121062" y="77438"/>
                      <a:pt x="122967" y="75819"/>
                      <a:pt x="123634" y="75057"/>
                    </a:cubicBezTo>
                    <a:cubicBezTo>
                      <a:pt x="124301" y="74295"/>
                      <a:pt x="125730" y="72295"/>
                      <a:pt x="124492" y="69532"/>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62" name="자유형: 도형 391">
                <a:extLst>
                  <a:ext uri="{FF2B5EF4-FFF2-40B4-BE49-F238E27FC236}">
                    <a16:creationId xmlns:a16="http://schemas.microsoft.com/office/drawing/2014/main" id="{93E190F8-4C3C-FF91-44C6-314413587143}"/>
                  </a:ext>
                </a:extLst>
              </p:cNvPr>
              <p:cNvSpPr/>
              <p:nvPr/>
            </p:nvSpPr>
            <p:spPr>
              <a:xfrm>
                <a:off x="5480564" y="4882800"/>
                <a:ext cx="333375" cy="333375"/>
              </a:xfrm>
              <a:custGeom>
                <a:avLst/>
                <a:gdLst>
                  <a:gd name="connsiteX0" fmla="*/ 320342 w 333375"/>
                  <a:gd name="connsiteY0" fmla="*/ 176879 h 333375"/>
                  <a:gd name="connsiteX1" fmla="*/ 304340 w 333375"/>
                  <a:gd name="connsiteY1" fmla="*/ 106871 h 333375"/>
                  <a:gd name="connsiteX2" fmla="*/ 301578 w 333375"/>
                  <a:gd name="connsiteY2" fmla="*/ 70009 h 333375"/>
                  <a:gd name="connsiteX3" fmla="*/ 266240 w 333375"/>
                  <a:gd name="connsiteY3" fmla="*/ 59055 h 333375"/>
                  <a:gd name="connsiteX4" fmla="*/ 201470 w 333375"/>
                  <a:gd name="connsiteY4" fmla="*/ 27908 h 333375"/>
                  <a:gd name="connsiteX5" fmla="*/ 170895 w 333375"/>
                  <a:gd name="connsiteY5" fmla="*/ 7144 h 333375"/>
                  <a:gd name="connsiteX6" fmla="*/ 140320 w 333375"/>
                  <a:gd name="connsiteY6" fmla="*/ 27908 h 333375"/>
                  <a:gd name="connsiteX7" fmla="*/ 75550 w 333375"/>
                  <a:gd name="connsiteY7" fmla="*/ 59055 h 333375"/>
                  <a:gd name="connsiteX8" fmla="*/ 40212 w 333375"/>
                  <a:gd name="connsiteY8" fmla="*/ 70009 h 333375"/>
                  <a:gd name="connsiteX9" fmla="*/ 37450 w 333375"/>
                  <a:gd name="connsiteY9" fmla="*/ 106871 h 333375"/>
                  <a:gd name="connsiteX10" fmla="*/ 21447 w 333375"/>
                  <a:gd name="connsiteY10" fmla="*/ 176879 h 333375"/>
                  <a:gd name="connsiteX11" fmla="*/ 8017 w 333375"/>
                  <a:gd name="connsiteY11" fmla="*/ 211360 h 333375"/>
                  <a:gd name="connsiteX12" fmla="*/ 35068 w 333375"/>
                  <a:gd name="connsiteY12" fmla="*/ 236506 h 333375"/>
                  <a:gd name="connsiteX13" fmla="*/ 79836 w 333375"/>
                  <a:gd name="connsiteY13" fmla="*/ 292703 h 333375"/>
                  <a:gd name="connsiteX14" fmla="*/ 98314 w 333375"/>
                  <a:gd name="connsiteY14" fmla="*/ 324707 h 333375"/>
                  <a:gd name="connsiteX15" fmla="*/ 134890 w 333375"/>
                  <a:gd name="connsiteY15" fmla="*/ 319278 h 333375"/>
                  <a:gd name="connsiteX16" fmla="*/ 170800 w 333375"/>
                  <a:gd name="connsiteY16" fmla="*/ 305276 h 333375"/>
                  <a:gd name="connsiteX17" fmla="*/ 206708 w 333375"/>
                  <a:gd name="connsiteY17" fmla="*/ 319278 h 333375"/>
                  <a:gd name="connsiteX18" fmla="*/ 243285 w 333375"/>
                  <a:gd name="connsiteY18" fmla="*/ 324707 h 333375"/>
                  <a:gd name="connsiteX19" fmla="*/ 261763 w 333375"/>
                  <a:gd name="connsiteY19" fmla="*/ 292703 h 333375"/>
                  <a:gd name="connsiteX20" fmla="*/ 306531 w 333375"/>
                  <a:gd name="connsiteY20" fmla="*/ 236506 h 333375"/>
                  <a:gd name="connsiteX21" fmla="*/ 333582 w 333375"/>
                  <a:gd name="connsiteY21" fmla="*/ 211360 h 333375"/>
                  <a:gd name="connsiteX22" fmla="*/ 320342 w 333375"/>
                  <a:gd name="connsiteY22" fmla="*/ 176879 h 333375"/>
                  <a:gd name="connsiteX23" fmla="*/ 170895 w 333375"/>
                  <a:gd name="connsiteY23" fmla="*/ 281654 h 333375"/>
                  <a:gd name="connsiteX24" fmla="*/ 63358 w 333375"/>
                  <a:gd name="connsiteY24" fmla="*/ 174117 h 333375"/>
                  <a:gd name="connsiteX25" fmla="*/ 170895 w 333375"/>
                  <a:gd name="connsiteY25" fmla="*/ 66580 h 333375"/>
                  <a:gd name="connsiteX26" fmla="*/ 278432 w 333375"/>
                  <a:gd name="connsiteY26" fmla="*/ 174117 h 333375"/>
                  <a:gd name="connsiteX27" fmla="*/ 170895 w 333375"/>
                  <a:gd name="connsiteY27" fmla="*/ 281654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3375" h="333375">
                    <a:moveTo>
                      <a:pt x="320342" y="176879"/>
                    </a:moveTo>
                    <a:cubicBezTo>
                      <a:pt x="297673" y="161354"/>
                      <a:pt x="290719" y="130588"/>
                      <a:pt x="304340" y="106871"/>
                    </a:cubicBezTo>
                    <a:cubicBezTo>
                      <a:pt x="312532" y="92583"/>
                      <a:pt x="308245" y="78486"/>
                      <a:pt x="301578" y="70009"/>
                    </a:cubicBezTo>
                    <a:cubicBezTo>
                      <a:pt x="294815" y="61531"/>
                      <a:pt x="282052" y="54292"/>
                      <a:pt x="266240" y="59055"/>
                    </a:cubicBezTo>
                    <a:cubicBezTo>
                      <a:pt x="240046" y="67056"/>
                      <a:pt x="211566" y="53435"/>
                      <a:pt x="201470" y="27908"/>
                    </a:cubicBezTo>
                    <a:cubicBezTo>
                      <a:pt x="195374" y="12573"/>
                      <a:pt x="181753" y="7144"/>
                      <a:pt x="170895" y="7144"/>
                    </a:cubicBezTo>
                    <a:cubicBezTo>
                      <a:pt x="160132" y="7144"/>
                      <a:pt x="146416" y="12573"/>
                      <a:pt x="140320" y="27908"/>
                    </a:cubicBezTo>
                    <a:cubicBezTo>
                      <a:pt x="130223" y="53435"/>
                      <a:pt x="101838" y="67151"/>
                      <a:pt x="75550" y="59055"/>
                    </a:cubicBezTo>
                    <a:cubicBezTo>
                      <a:pt x="59738" y="54197"/>
                      <a:pt x="46975" y="61531"/>
                      <a:pt x="40212" y="70009"/>
                    </a:cubicBezTo>
                    <a:cubicBezTo>
                      <a:pt x="33449" y="78486"/>
                      <a:pt x="29163" y="92583"/>
                      <a:pt x="37450" y="106871"/>
                    </a:cubicBezTo>
                    <a:cubicBezTo>
                      <a:pt x="51070" y="130683"/>
                      <a:pt x="44117" y="161449"/>
                      <a:pt x="21447" y="176879"/>
                    </a:cubicBezTo>
                    <a:cubicBezTo>
                      <a:pt x="7827" y="186214"/>
                      <a:pt x="5541" y="200787"/>
                      <a:pt x="8017" y="211360"/>
                    </a:cubicBezTo>
                    <a:cubicBezTo>
                      <a:pt x="10494" y="221932"/>
                      <a:pt x="18780" y="234029"/>
                      <a:pt x="35068" y="236506"/>
                    </a:cubicBezTo>
                    <a:cubicBezTo>
                      <a:pt x="62214" y="240602"/>
                      <a:pt x="81836" y="265366"/>
                      <a:pt x="79836" y="292703"/>
                    </a:cubicBezTo>
                    <a:cubicBezTo>
                      <a:pt x="78597" y="309181"/>
                      <a:pt x="88599" y="320040"/>
                      <a:pt x="98314" y="324707"/>
                    </a:cubicBezTo>
                    <a:cubicBezTo>
                      <a:pt x="108030" y="329374"/>
                      <a:pt x="122794" y="330422"/>
                      <a:pt x="134890" y="319278"/>
                    </a:cubicBezTo>
                    <a:cubicBezTo>
                      <a:pt x="144987" y="309944"/>
                      <a:pt x="157846" y="305276"/>
                      <a:pt x="170800" y="305276"/>
                    </a:cubicBezTo>
                    <a:cubicBezTo>
                      <a:pt x="183754" y="305276"/>
                      <a:pt x="196612" y="309944"/>
                      <a:pt x="206708" y="319278"/>
                    </a:cubicBezTo>
                    <a:cubicBezTo>
                      <a:pt x="218805" y="330422"/>
                      <a:pt x="233569" y="329470"/>
                      <a:pt x="243285" y="324707"/>
                    </a:cubicBezTo>
                    <a:cubicBezTo>
                      <a:pt x="253000" y="320040"/>
                      <a:pt x="263002" y="309181"/>
                      <a:pt x="261763" y="292703"/>
                    </a:cubicBezTo>
                    <a:cubicBezTo>
                      <a:pt x="259763" y="265366"/>
                      <a:pt x="279480" y="240697"/>
                      <a:pt x="306531" y="236506"/>
                    </a:cubicBezTo>
                    <a:cubicBezTo>
                      <a:pt x="322818" y="234029"/>
                      <a:pt x="331200" y="221837"/>
                      <a:pt x="333582" y="211360"/>
                    </a:cubicBezTo>
                    <a:cubicBezTo>
                      <a:pt x="336154" y="200787"/>
                      <a:pt x="333868" y="186214"/>
                      <a:pt x="320342" y="176879"/>
                    </a:cubicBezTo>
                    <a:close/>
                    <a:moveTo>
                      <a:pt x="170895" y="281654"/>
                    </a:moveTo>
                    <a:cubicBezTo>
                      <a:pt x="111554" y="281654"/>
                      <a:pt x="63358" y="233363"/>
                      <a:pt x="63358" y="174117"/>
                    </a:cubicBezTo>
                    <a:cubicBezTo>
                      <a:pt x="63358" y="114776"/>
                      <a:pt x="111649" y="66580"/>
                      <a:pt x="170895" y="66580"/>
                    </a:cubicBezTo>
                    <a:cubicBezTo>
                      <a:pt x="230236" y="66580"/>
                      <a:pt x="278432" y="114871"/>
                      <a:pt x="278432" y="174117"/>
                    </a:cubicBezTo>
                    <a:cubicBezTo>
                      <a:pt x="278432" y="233363"/>
                      <a:pt x="230236" y="281654"/>
                      <a:pt x="170895" y="281654"/>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63" name="자유형: 도형 392">
                <a:extLst>
                  <a:ext uri="{FF2B5EF4-FFF2-40B4-BE49-F238E27FC236}">
                    <a16:creationId xmlns:a16="http://schemas.microsoft.com/office/drawing/2014/main" id="{A810AEF4-A256-174F-0EFE-1CBB81F5F1B1}"/>
                  </a:ext>
                </a:extLst>
              </p:cNvPr>
              <p:cNvSpPr/>
              <p:nvPr/>
            </p:nvSpPr>
            <p:spPr>
              <a:xfrm>
                <a:off x="5556781" y="4962239"/>
                <a:ext cx="180975" cy="180975"/>
              </a:xfrm>
              <a:custGeom>
                <a:avLst/>
                <a:gdLst>
                  <a:gd name="connsiteX0" fmla="*/ 94679 w 180975"/>
                  <a:gd name="connsiteY0" fmla="*/ 7144 h 180975"/>
                  <a:gd name="connsiteX1" fmla="*/ 7144 w 180975"/>
                  <a:gd name="connsiteY1" fmla="*/ 94679 h 180975"/>
                  <a:gd name="connsiteX2" fmla="*/ 94679 w 180975"/>
                  <a:gd name="connsiteY2" fmla="*/ 182213 h 180975"/>
                  <a:gd name="connsiteX3" fmla="*/ 182214 w 180975"/>
                  <a:gd name="connsiteY3" fmla="*/ 94679 h 180975"/>
                  <a:gd name="connsiteX4" fmla="*/ 94679 w 180975"/>
                  <a:gd name="connsiteY4" fmla="*/ 7144 h 180975"/>
                  <a:gd name="connsiteX5" fmla="*/ 139541 w 180975"/>
                  <a:gd name="connsiteY5" fmla="*/ 86106 h 180975"/>
                  <a:gd name="connsiteX6" fmla="*/ 85058 w 180975"/>
                  <a:gd name="connsiteY6" fmla="*/ 125921 h 180975"/>
                  <a:gd name="connsiteX7" fmla="*/ 79153 w 180975"/>
                  <a:gd name="connsiteY7" fmla="*/ 127826 h 180975"/>
                  <a:gd name="connsiteX8" fmla="*/ 77533 w 180975"/>
                  <a:gd name="connsiteY8" fmla="*/ 127730 h 180975"/>
                  <a:gd name="connsiteX9" fmla="*/ 70961 w 180975"/>
                  <a:gd name="connsiteY9" fmla="*/ 123635 h 180975"/>
                  <a:gd name="connsiteX10" fmla="*/ 54674 w 180975"/>
                  <a:gd name="connsiteY10" fmla="*/ 100394 h 180975"/>
                  <a:gd name="connsiteX11" fmla="*/ 57150 w 180975"/>
                  <a:gd name="connsiteY11" fmla="*/ 86392 h 180975"/>
                  <a:gd name="connsiteX12" fmla="*/ 71152 w 180975"/>
                  <a:gd name="connsiteY12" fmla="*/ 88868 h 180975"/>
                  <a:gd name="connsiteX13" fmla="*/ 81534 w 180975"/>
                  <a:gd name="connsiteY13" fmla="*/ 103727 h 180975"/>
                  <a:gd name="connsiteX14" fmla="*/ 127730 w 180975"/>
                  <a:gd name="connsiteY14" fmla="*/ 70009 h 180975"/>
                  <a:gd name="connsiteX15" fmla="*/ 141732 w 180975"/>
                  <a:gd name="connsiteY15" fmla="*/ 72199 h 180975"/>
                  <a:gd name="connsiteX16" fmla="*/ 139541 w 180975"/>
                  <a:gd name="connsiteY16" fmla="*/ 86106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975" h="180975">
                    <a:moveTo>
                      <a:pt x="94679" y="7144"/>
                    </a:moveTo>
                    <a:cubicBezTo>
                      <a:pt x="46387" y="7144"/>
                      <a:pt x="7144" y="46387"/>
                      <a:pt x="7144" y="94679"/>
                    </a:cubicBezTo>
                    <a:cubicBezTo>
                      <a:pt x="7144" y="142970"/>
                      <a:pt x="46387" y="182213"/>
                      <a:pt x="94679" y="182213"/>
                    </a:cubicBezTo>
                    <a:cubicBezTo>
                      <a:pt x="142971" y="182213"/>
                      <a:pt x="182214" y="142970"/>
                      <a:pt x="182214" y="94679"/>
                    </a:cubicBezTo>
                    <a:cubicBezTo>
                      <a:pt x="182214" y="46387"/>
                      <a:pt x="142971" y="7144"/>
                      <a:pt x="94679" y="7144"/>
                    </a:cubicBezTo>
                    <a:close/>
                    <a:moveTo>
                      <a:pt x="139541" y="86106"/>
                    </a:moveTo>
                    <a:lnTo>
                      <a:pt x="85058" y="125921"/>
                    </a:lnTo>
                    <a:cubicBezTo>
                      <a:pt x="83344" y="127159"/>
                      <a:pt x="81248" y="127826"/>
                      <a:pt x="79153" y="127826"/>
                    </a:cubicBezTo>
                    <a:cubicBezTo>
                      <a:pt x="78582" y="127826"/>
                      <a:pt x="78105" y="127826"/>
                      <a:pt x="77533" y="127730"/>
                    </a:cubicBezTo>
                    <a:cubicBezTo>
                      <a:pt x="74867" y="127254"/>
                      <a:pt x="72485" y="125825"/>
                      <a:pt x="70961" y="123635"/>
                    </a:cubicBezTo>
                    <a:lnTo>
                      <a:pt x="54674" y="100394"/>
                    </a:lnTo>
                    <a:cubicBezTo>
                      <a:pt x="51530" y="95821"/>
                      <a:pt x="52578" y="89630"/>
                      <a:pt x="57150" y="86392"/>
                    </a:cubicBezTo>
                    <a:cubicBezTo>
                      <a:pt x="61722" y="83248"/>
                      <a:pt x="67913" y="84296"/>
                      <a:pt x="71152" y="88868"/>
                    </a:cubicBezTo>
                    <a:lnTo>
                      <a:pt x="81534" y="103727"/>
                    </a:lnTo>
                    <a:lnTo>
                      <a:pt x="127730" y="70009"/>
                    </a:lnTo>
                    <a:cubicBezTo>
                      <a:pt x="132207" y="66770"/>
                      <a:pt x="138494" y="67723"/>
                      <a:pt x="141732" y="72199"/>
                    </a:cubicBezTo>
                    <a:cubicBezTo>
                      <a:pt x="144971" y="76581"/>
                      <a:pt x="144018" y="82868"/>
                      <a:pt x="139541" y="86106"/>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grpSp>
        <p:grpSp>
          <p:nvGrpSpPr>
            <p:cNvPr id="164" name="그룹 388">
              <a:extLst>
                <a:ext uri="{FF2B5EF4-FFF2-40B4-BE49-F238E27FC236}">
                  <a16:creationId xmlns:a16="http://schemas.microsoft.com/office/drawing/2014/main" id="{C7B0598F-316D-DA71-A3FD-A5871862114F}"/>
                </a:ext>
              </a:extLst>
            </p:cNvPr>
            <p:cNvGrpSpPr/>
            <p:nvPr/>
          </p:nvGrpSpPr>
          <p:grpSpPr>
            <a:xfrm>
              <a:off x="1617037" y="6946638"/>
              <a:ext cx="240338" cy="305847"/>
              <a:chOff x="5480564" y="4882800"/>
              <a:chExt cx="333375" cy="424244"/>
            </a:xfrm>
            <a:solidFill>
              <a:schemeClr val="accent2">
                <a:lumMod val="75000"/>
              </a:schemeClr>
            </a:solidFill>
          </p:grpSpPr>
          <p:sp>
            <p:nvSpPr>
              <p:cNvPr id="165" name="자유형: 도형 389">
                <a:extLst>
                  <a:ext uri="{FF2B5EF4-FFF2-40B4-BE49-F238E27FC236}">
                    <a16:creationId xmlns:a16="http://schemas.microsoft.com/office/drawing/2014/main" id="{35867BE6-EA21-1D41-F34F-455E601DEFA0}"/>
                  </a:ext>
                </a:extLst>
              </p:cNvPr>
              <p:cNvSpPr/>
              <p:nvPr/>
            </p:nvSpPr>
            <p:spPr>
              <a:xfrm>
                <a:off x="5515904" y="5202269"/>
                <a:ext cx="123825" cy="104775"/>
              </a:xfrm>
              <a:custGeom>
                <a:avLst/>
                <a:gdLst>
                  <a:gd name="connsiteX0" fmla="*/ 111838 w 123825"/>
                  <a:gd name="connsiteY0" fmla="*/ 14478 h 104775"/>
                  <a:gd name="connsiteX1" fmla="*/ 52973 w 123825"/>
                  <a:gd name="connsiteY1" fmla="*/ 23336 h 104775"/>
                  <a:gd name="connsiteX2" fmla="*/ 34876 w 123825"/>
                  <a:gd name="connsiteY2" fmla="*/ 9239 h 104775"/>
                  <a:gd name="connsiteX3" fmla="*/ 7634 w 123825"/>
                  <a:gd name="connsiteY3" fmla="*/ 69532 h 104775"/>
                  <a:gd name="connsiteX4" fmla="*/ 8396 w 123825"/>
                  <a:gd name="connsiteY4" fmla="*/ 75057 h 104775"/>
                  <a:gd name="connsiteX5" fmla="*/ 13825 w 123825"/>
                  <a:gd name="connsiteY5" fmla="*/ 76676 h 104775"/>
                  <a:gd name="connsiteX6" fmla="*/ 33638 w 123825"/>
                  <a:gd name="connsiteY6" fmla="*/ 71152 h 104775"/>
                  <a:gd name="connsiteX7" fmla="*/ 40400 w 123825"/>
                  <a:gd name="connsiteY7" fmla="*/ 70199 h 104775"/>
                  <a:gd name="connsiteX8" fmla="*/ 63165 w 123825"/>
                  <a:gd name="connsiteY8" fmla="*/ 84487 h 104775"/>
                  <a:gd name="connsiteX9" fmla="*/ 72118 w 123825"/>
                  <a:gd name="connsiteY9" fmla="*/ 103060 h 104775"/>
                  <a:gd name="connsiteX10" fmla="*/ 76881 w 123825"/>
                  <a:gd name="connsiteY10" fmla="*/ 106013 h 104775"/>
                  <a:gd name="connsiteX11" fmla="*/ 81548 w 123825"/>
                  <a:gd name="connsiteY11" fmla="*/ 102965 h 104775"/>
                  <a:gd name="connsiteX12" fmla="*/ 124887 w 123825"/>
                  <a:gd name="connsiteY12" fmla="*/ 7144 h 104775"/>
                  <a:gd name="connsiteX13" fmla="*/ 111838 w 123825"/>
                  <a:gd name="connsiteY13" fmla="*/ 14478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04775">
                    <a:moveTo>
                      <a:pt x="111838" y="14478"/>
                    </a:moveTo>
                    <a:cubicBezTo>
                      <a:pt x="95550" y="29527"/>
                      <a:pt x="72976" y="32956"/>
                      <a:pt x="52973" y="23336"/>
                    </a:cubicBezTo>
                    <a:cubicBezTo>
                      <a:pt x="45734" y="19812"/>
                      <a:pt x="39638" y="15049"/>
                      <a:pt x="34876" y="9239"/>
                    </a:cubicBezTo>
                    <a:lnTo>
                      <a:pt x="7634" y="69532"/>
                    </a:lnTo>
                    <a:cubicBezTo>
                      <a:pt x="6396" y="72295"/>
                      <a:pt x="7825" y="74295"/>
                      <a:pt x="8396" y="75057"/>
                    </a:cubicBezTo>
                    <a:cubicBezTo>
                      <a:pt x="9063" y="75819"/>
                      <a:pt x="10873" y="77533"/>
                      <a:pt x="13825" y="76676"/>
                    </a:cubicBezTo>
                    <a:lnTo>
                      <a:pt x="33638" y="71152"/>
                    </a:lnTo>
                    <a:cubicBezTo>
                      <a:pt x="35923" y="70485"/>
                      <a:pt x="38209" y="70199"/>
                      <a:pt x="40400" y="70199"/>
                    </a:cubicBezTo>
                    <a:cubicBezTo>
                      <a:pt x="49925" y="70199"/>
                      <a:pt x="58879" y="75533"/>
                      <a:pt x="63165" y="84487"/>
                    </a:cubicBezTo>
                    <a:lnTo>
                      <a:pt x="72118" y="103060"/>
                    </a:lnTo>
                    <a:cubicBezTo>
                      <a:pt x="73452" y="105727"/>
                      <a:pt x="75929" y="106013"/>
                      <a:pt x="76881" y="106013"/>
                    </a:cubicBezTo>
                    <a:cubicBezTo>
                      <a:pt x="77929" y="106013"/>
                      <a:pt x="80310" y="105632"/>
                      <a:pt x="81548" y="102965"/>
                    </a:cubicBezTo>
                    <a:lnTo>
                      <a:pt x="124887" y="7144"/>
                    </a:lnTo>
                    <a:cubicBezTo>
                      <a:pt x="120125" y="8477"/>
                      <a:pt x="115648" y="10954"/>
                      <a:pt x="111838" y="14478"/>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66" name="자유형: 도형 390">
                <a:extLst>
                  <a:ext uri="{FF2B5EF4-FFF2-40B4-BE49-F238E27FC236}">
                    <a16:creationId xmlns:a16="http://schemas.microsoft.com/office/drawing/2014/main" id="{B7E30B72-D2B3-7653-5FC5-57CC1FA34E80}"/>
                  </a:ext>
                </a:extLst>
              </p:cNvPr>
              <p:cNvSpPr/>
              <p:nvPr/>
            </p:nvSpPr>
            <p:spPr>
              <a:xfrm>
                <a:off x="5654984" y="5202269"/>
                <a:ext cx="123825" cy="104775"/>
              </a:xfrm>
              <a:custGeom>
                <a:avLst/>
                <a:gdLst>
                  <a:gd name="connsiteX0" fmla="*/ 124492 w 123825"/>
                  <a:gd name="connsiteY0" fmla="*/ 69532 h 104775"/>
                  <a:gd name="connsiteX1" fmla="*/ 97250 w 123825"/>
                  <a:gd name="connsiteY1" fmla="*/ 9239 h 104775"/>
                  <a:gd name="connsiteX2" fmla="*/ 79153 w 123825"/>
                  <a:gd name="connsiteY2" fmla="*/ 23336 h 104775"/>
                  <a:gd name="connsiteX3" fmla="*/ 20288 w 123825"/>
                  <a:gd name="connsiteY3" fmla="*/ 14478 h 104775"/>
                  <a:gd name="connsiteX4" fmla="*/ 7144 w 123825"/>
                  <a:gd name="connsiteY4" fmla="*/ 7144 h 104775"/>
                  <a:gd name="connsiteX5" fmla="*/ 50482 w 123825"/>
                  <a:gd name="connsiteY5" fmla="*/ 102965 h 104775"/>
                  <a:gd name="connsiteX6" fmla="*/ 55150 w 123825"/>
                  <a:gd name="connsiteY6" fmla="*/ 106013 h 104775"/>
                  <a:gd name="connsiteX7" fmla="*/ 59912 w 123825"/>
                  <a:gd name="connsiteY7" fmla="*/ 103060 h 104775"/>
                  <a:gd name="connsiteX8" fmla="*/ 68866 w 123825"/>
                  <a:gd name="connsiteY8" fmla="*/ 84487 h 104775"/>
                  <a:gd name="connsiteX9" fmla="*/ 91630 w 123825"/>
                  <a:gd name="connsiteY9" fmla="*/ 70199 h 104775"/>
                  <a:gd name="connsiteX10" fmla="*/ 98393 w 123825"/>
                  <a:gd name="connsiteY10" fmla="*/ 71152 h 104775"/>
                  <a:gd name="connsiteX11" fmla="*/ 118205 w 123825"/>
                  <a:gd name="connsiteY11" fmla="*/ 76676 h 104775"/>
                  <a:gd name="connsiteX12" fmla="*/ 123634 w 123825"/>
                  <a:gd name="connsiteY12" fmla="*/ 75057 h 104775"/>
                  <a:gd name="connsiteX13" fmla="*/ 124492 w 123825"/>
                  <a:gd name="connsiteY13" fmla="*/ 69532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04775">
                    <a:moveTo>
                      <a:pt x="124492" y="69532"/>
                    </a:moveTo>
                    <a:lnTo>
                      <a:pt x="97250" y="9239"/>
                    </a:lnTo>
                    <a:cubicBezTo>
                      <a:pt x="92487" y="14954"/>
                      <a:pt x="86392" y="19812"/>
                      <a:pt x="79153" y="23336"/>
                    </a:cubicBezTo>
                    <a:cubicBezTo>
                      <a:pt x="59150" y="32956"/>
                      <a:pt x="36576" y="29623"/>
                      <a:pt x="20288" y="14478"/>
                    </a:cubicBezTo>
                    <a:cubicBezTo>
                      <a:pt x="16478" y="10954"/>
                      <a:pt x="11906" y="8477"/>
                      <a:pt x="7144" y="7144"/>
                    </a:cubicBezTo>
                    <a:lnTo>
                      <a:pt x="50482" y="102965"/>
                    </a:lnTo>
                    <a:cubicBezTo>
                      <a:pt x="51721" y="105727"/>
                      <a:pt x="54197" y="106013"/>
                      <a:pt x="55150" y="106013"/>
                    </a:cubicBezTo>
                    <a:cubicBezTo>
                      <a:pt x="56197" y="106013"/>
                      <a:pt x="58578" y="105727"/>
                      <a:pt x="59912" y="103060"/>
                    </a:cubicBezTo>
                    <a:lnTo>
                      <a:pt x="68866" y="84487"/>
                    </a:lnTo>
                    <a:cubicBezTo>
                      <a:pt x="73152" y="75533"/>
                      <a:pt x="82105" y="70199"/>
                      <a:pt x="91630" y="70199"/>
                    </a:cubicBezTo>
                    <a:cubicBezTo>
                      <a:pt x="93916" y="70199"/>
                      <a:pt x="96202" y="70485"/>
                      <a:pt x="98393" y="71152"/>
                    </a:cubicBezTo>
                    <a:lnTo>
                      <a:pt x="118205" y="76676"/>
                    </a:lnTo>
                    <a:cubicBezTo>
                      <a:pt x="121062" y="77438"/>
                      <a:pt x="122967" y="75819"/>
                      <a:pt x="123634" y="75057"/>
                    </a:cubicBezTo>
                    <a:cubicBezTo>
                      <a:pt x="124301" y="74295"/>
                      <a:pt x="125730" y="72295"/>
                      <a:pt x="124492" y="69532"/>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67" name="자유형: 도형 391">
                <a:extLst>
                  <a:ext uri="{FF2B5EF4-FFF2-40B4-BE49-F238E27FC236}">
                    <a16:creationId xmlns:a16="http://schemas.microsoft.com/office/drawing/2014/main" id="{85B4B2B8-A983-0323-6506-D7E65939D8DA}"/>
                  </a:ext>
                </a:extLst>
              </p:cNvPr>
              <p:cNvSpPr/>
              <p:nvPr/>
            </p:nvSpPr>
            <p:spPr>
              <a:xfrm>
                <a:off x="5480564" y="4882800"/>
                <a:ext cx="333375" cy="333375"/>
              </a:xfrm>
              <a:custGeom>
                <a:avLst/>
                <a:gdLst>
                  <a:gd name="connsiteX0" fmla="*/ 320342 w 333375"/>
                  <a:gd name="connsiteY0" fmla="*/ 176879 h 333375"/>
                  <a:gd name="connsiteX1" fmla="*/ 304340 w 333375"/>
                  <a:gd name="connsiteY1" fmla="*/ 106871 h 333375"/>
                  <a:gd name="connsiteX2" fmla="*/ 301578 w 333375"/>
                  <a:gd name="connsiteY2" fmla="*/ 70009 h 333375"/>
                  <a:gd name="connsiteX3" fmla="*/ 266240 w 333375"/>
                  <a:gd name="connsiteY3" fmla="*/ 59055 h 333375"/>
                  <a:gd name="connsiteX4" fmla="*/ 201470 w 333375"/>
                  <a:gd name="connsiteY4" fmla="*/ 27908 h 333375"/>
                  <a:gd name="connsiteX5" fmla="*/ 170895 w 333375"/>
                  <a:gd name="connsiteY5" fmla="*/ 7144 h 333375"/>
                  <a:gd name="connsiteX6" fmla="*/ 140320 w 333375"/>
                  <a:gd name="connsiteY6" fmla="*/ 27908 h 333375"/>
                  <a:gd name="connsiteX7" fmla="*/ 75550 w 333375"/>
                  <a:gd name="connsiteY7" fmla="*/ 59055 h 333375"/>
                  <a:gd name="connsiteX8" fmla="*/ 40212 w 333375"/>
                  <a:gd name="connsiteY8" fmla="*/ 70009 h 333375"/>
                  <a:gd name="connsiteX9" fmla="*/ 37450 w 333375"/>
                  <a:gd name="connsiteY9" fmla="*/ 106871 h 333375"/>
                  <a:gd name="connsiteX10" fmla="*/ 21447 w 333375"/>
                  <a:gd name="connsiteY10" fmla="*/ 176879 h 333375"/>
                  <a:gd name="connsiteX11" fmla="*/ 8017 w 333375"/>
                  <a:gd name="connsiteY11" fmla="*/ 211360 h 333375"/>
                  <a:gd name="connsiteX12" fmla="*/ 35068 w 333375"/>
                  <a:gd name="connsiteY12" fmla="*/ 236506 h 333375"/>
                  <a:gd name="connsiteX13" fmla="*/ 79836 w 333375"/>
                  <a:gd name="connsiteY13" fmla="*/ 292703 h 333375"/>
                  <a:gd name="connsiteX14" fmla="*/ 98314 w 333375"/>
                  <a:gd name="connsiteY14" fmla="*/ 324707 h 333375"/>
                  <a:gd name="connsiteX15" fmla="*/ 134890 w 333375"/>
                  <a:gd name="connsiteY15" fmla="*/ 319278 h 333375"/>
                  <a:gd name="connsiteX16" fmla="*/ 170800 w 333375"/>
                  <a:gd name="connsiteY16" fmla="*/ 305276 h 333375"/>
                  <a:gd name="connsiteX17" fmla="*/ 206708 w 333375"/>
                  <a:gd name="connsiteY17" fmla="*/ 319278 h 333375"/>
                  <a:gd name="connsiteX18" fmla="*/ 243285 w 333375"/>
                  <a:gd name="connsiteY18" fmla="*/ 324707 h 333375"/>
                  <a:gd name="connsiteX19" fmla="*/ 261763 w 333375"/>
                  <a:gd name="connsiteY19" fmla="*/ 292703 h 333375"/>
                  <a:gd name="connsiteX20" fmla="*/ 306531 w 333375"/>
                  <a:gd name="connsiteY20" fmla="*/ 236506 h 333375"/>
                  <a:gd name="connsiteX21" fmla="*/ 333582 w 333375"/>
                  <a:gd name="connsiteY21" fmla="*/ 211360 h 333375"/>
                  <a:gd name="connsiteX22" fmla="*/ 320342 w 333375"/>
                  <a:gd name="connsiteY22" fmla="*/ 176879 h 333375"/>
                  <a:gd name="connsiteX23" fmla="*/ 170895 w 333375"/>
                  <a:gd name="connsiteY23" fmla="*/ 281654 h 333375"/>
                  <a:gd name="connsiteX24" fmla="*/ 63358 w 333375"/>
                  <a:gd name="connsiteY24" fmla="*/ 174117 h 333375"/>
                  <a:gd name="connsiteX25" fmla="*/ 170895 w 333375"/>
                  <a:gd name="connsiteY25" fmla="*/ 66580 h 333375"/>
                  <a:gd name="connsiteX26" fmla="*/ 278432 w 333375"/>
                  <a:gd name="connsiteY26" fmla="*/ 174117 h 333375"/>
                  <a:gd name="connsiteX27" fmla="*/ 170895 w 333375"/>
                  <a:gd name="connsiteY27" fmla="*/ 281654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3375" h="333375">
                    <a:moveTo>
                      <a:pt x="320342" y="176879"/>
                    </a:moveTo>
                    <a:cubicBezTo>
                      <a:pt x="297673" y="161354"/>
                      <a:pt x="290719" y="130588"/>
                      <a:pt x="304340" y="106871"/>
                    </a:cubicBezTo>
                    <a:cubicBezTo>
                      <a:pt x="312532" y="92583"/>
                      <a:pt x="308245" y="78486"/>
                      <a:pt x="301578" y="70009"/>
                    </a:cubicBezTo>
                    <a:cubicBezTo>
                      <a:pt x="294815" y="61531"/>
                      <a:pt x="282052" y="54292"/>
                      <a:pt x="266240" y="59055"/>
                    </a:cubicBezTo>
                    <a:cubicBezTo>
                      <a:pt x="240046" y="67056"/>
                      <a:pt x="211566" y="53435"/>
                      <a:pt x="201470" y="27908"/>
                    </a:cubicBezTo>
                    <a:cubicBezTo>
                      <a:pt x="195374" y="12573"/>
                      <a:pt x="181753" y="7144"/>
                      <a:pt x="170895" y="7144"/>
                    </a:cubicBezTo>
                    <a:cubicBezTo>
                      <a:pt x="160132" y="7144"/>
                      <a:pt x="146416" y="12573"/>
                      <a:pt x="140320" y="27908"/>
                    </a:cubicBezTo>
                    <a:cubicBezTo>
                      <a:pt x="130223" y="53435"/>
                      <a:pt x="101838" y="67151"/>
                      <a:pt x="75550" y="59055"/>
                    </a:cubicBezTo>
                    <a:cubicBezTo>
                      <a:pt x="59738" y="54197"/>
                      <a:pt x="46975" y="61531"/>
                      <a:pt x="40212" y="70009"/>
                    </a:cubicBezTo>
                    <a:cubicBezTo>
                      <a:pt x="33449" y="78486"/>
                      <a:pt x="29163" y="92583"/>
                      <a:pt x="37450" y="106871"/>
                    </a:cubicBezTo>
                    <a:cubicBezTo>
                      <a:pt x="51070" y="130683"/>
                      <a:pt x="44117" y="161449"/>
                      <a:pt x="21447" y="176879"/>
                    </a:cubicBezTo>
                    <a:cubicBezTo>
                      <a:pt x="7827" y="186214"/>
                      <a:pt x="5541" y="200787"/>
                      <a:pt x="8017" y="211360"/>
                    </a:cubicBezTo>
                    <a:cubicBezTo>
                      <a:pt x="10494" y="221932"/>
                      <a:pt x="18780" y="234029"/>
                      <a:pt x="35068" y="236506"/>
                    </a:cubicBezTo>
                    <a:cubicBezTo>
                      <a:pt x="62214" y="240602"/>
                      <a:pt x="81836" y="265366"/>
                      <a:pt x="79836" y="292703"/>
                    </a:cubicBezTo>
                    <a:cubicBezTo>
                      <a:pt x="78597" y="309181"/>
                      <a:pt x="88599" y="320040"/>
                      <a:pt x="98314" y="324707"/>
                    </a:cubicBezTo>
                    <a:cubicBezTo>
                      <a:pt x="108030" y="329374"/>
                      <a:pt x="122794" y="330422"/>
                      <a:pt x="134890" y="319278"/>
                    </a:cubicBezTo>
                    <a:cubicBezTo>
                      <a:pt x="144987" y="309944"/>
                      <a:pt x="157846" y="305276"/>
                      <a:pt x="170800" y="305276"/>
                    </a:cubicBezTo>
                    <a:cubicBezTo>
                      <a:pt x="183754" y="305276"/>
                      <a:pt x="196612" y="309944"/>
                      <a:pt x="206708" y="319278"/>
                    </a:cubicBezTo>
                    <a:cubicBezTo>
                      <a:pt x="218805" y="330422"/>
                      <a:pt x="233569" y="329470"/>
                      <a:pt x="243285" y="324707"/>
                    </a:cubicBezTo>
                    <a:cubicBezTo>
                      <a:pt x="253000" y="320040"/>
                      <a:pt x="263002" y="309181"/>
                      <a:pt x="261763" y="292703"/>
                    </a:cubicBezTo>
                    <a:cubicBezTo>
                      <a:pt x="259763" y="265366"/>
                      <a:pt x="279480" y="240697"/>
                      <a:pt x="306531" y="236506"/>
                    </a:cubicBezTo>
                    <a:cubicBezTo>
                      <a:pt x="322818" y="234029"/>
                      <a:pt x="331200" y="221837"/>
                      <a:pt x="333582" y="211360"/>
                    </a:cubicBezTo>
                    <a:cubicBezTo>
                      <a:pt x="336154" y="200787"/>
                      <a:pt x="333868" y="186214"/>
                      <a:pt x="320342" y="176879"/>
                    </a:cubicBezTo>
                    <a:close/>
                    <a:moveTo>
                      <a:pt x="170895" y="281654"/>
                    </a:moveTo>
                    <a:cubicBezTo>
                      <a:pt x="111554" y="281654"/>
                      <a:pt x="63358" y="233363"/>
                      <a:pt x="63358" y="174117"/>
                    </a:cubicBezTo>
                    <a:cubicBezTo>
                      <a:pt x="63358" y="114776"/>
                      <a:pt x="111649" y="66580"/>
                      <a:pt x="170895" y="66580"/>
                    </a:cubicBezTo>
                    <a:cubicBezTo>
                      <a:pt x="230236" y="66580"/>
                      <a:pt x="278432" y="114871"/>
                      <a:pt x="278432" y="174117"/>
                    </a:cubicBezTo>
                    <a:cubicBezTo>
                      <a:pt x="278432" y="233363"/>
                      <a:pt x="230236" y="281654"/>
                      <a:pt x="170895" y="281654"/>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68" name="자유형: 도형 392">
                <a:extLst>
                  <a:ext uri="{FF2B5EF4-FFF2-40B4-BE49-F238E27FC236}">
                    <a16:creationId xmlns:a16="http://schemas.microsoft.com/office/drawing/2014/main" id="{E39E079D-BA95-F19E-522E-DF2FCA8AE7F3}"/>
                  </a:ext>
                </a:extLst>
              </p:cNvPr>
              <p:cNvSpPr/>
              <p:nvPr/>
            </p:nvSpPr>
            <p:spPr>
              <a:xfrm>
                <a:off x="5556781" y="4962239"/>
                <a:ext cx="180975" cy="180975"/>
              </a:xfrm>
              <a:custGeom>
                <a:avLst/>
                <a:gdLst>
                  <a:gd name="connsiteX0" fmla="*/ 94679 w 180975"/>
                  <a:gd name="connsiteY0" fmla="*/ 7144 h 180975"/>
                  <a:gd name="connsiteX1" fmla="*/ 7144 w 180975"/>
                  <a:gd name="connsiteY1" fmla="*/ 94679 h 180975"/>
                  <a:gd name="connsiteX2" fmla="*/ 94679 w 180975"/>
                  <a:gd name="connsiteY2" fmla="*/ 182213 h 180975"/>
                  <a:gd name="connsiteX3" fmla="*/ 182214 w 180975"/>
                  <a:gd name="connsiteY3" fmla="*/ 94679 h 180975"/>
                  <a:gd name="connsiteX4" fmla="*/ 94679 w 180975"/>
                  <a:gd name="connsiteY4" fmla="*/ 7144 h 180975"/>
                  <a:gd name="connsiteX5" fmla="*/ 139541 w 180975"/>
                  <a:gd name="connsiteY5" fmla="*/ 86106 h 180975"/>
                  <a:gd name="connsiteX6" fmla="*/ 85058 w 180975"/>
                  <a:gd name="connsiteY6" fmla="*/ 125921 h 180975"/>
                  <a:gd name="connsiteX7" fmla="*/ 79153 w 180975"/>
                  <a:gd name="connsiteY7" fmla="*/ 127826 h 180975"/>
                  <a:gd name="connsiteX8" fmla="*/ 77533 w 180975"/>
                  <a:gd name="connsiteY8" fmla="*/ 127730 h 180975"/>
                  <a:gd name="connsiteX9" fmla="*/ 70961 w 180975"/>
                  <a:gd name="connsiteY9" fmla="*/ 123635 h 180975"/>
                  <a:gd name="connsiteX10" fmla="*/ 54674 w 180975"/>
                  <a:gd name="connsiteY10" fmla="*/ 100394 h 180975"/>
                  <a:gd name="connsiteX11" fmla="*/ 57150 w 180975"/>
                  <a:gd name="connsiteY11" fmla="*/ 86392 h 180975"/>
                  <a:gd name="connsiteX12" fmla="*/ 71152 w 180975"/>
                  <a:gd name="connsiteY12" fmla="*/ 88868 h 180975"/>
                  <a:gd name="connsiteX13" fmla="*/ 81534 w 180975"/>
                  <a:gd name="connsiteY13" fmla="*/ 103727 h 180975"/>
                  <a:gd name="connsiteX14" fmla="*/ 127730 w 180975"/>
                  <a:gd name="connsiteY14" fmla="*/ 70009 h 180975"/>
                  <a:gd name="connsiteX15" fmla="*/ 141732 w 180975"/>
                  <a:gd name="connsiteY15" fmla="*/ 72199 h 180975"/>
                  <a:gd name="connsiteX16" fmla="*/ 139541 w 180975"/>
                  <a:gd name="connsiteY16" fmla="*/ 86106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975" h="180975">
                    <a:moveTo>
                      <a:pt x="94679" y="7144"/>
                    </a:moveTo>
                    <a:cubicBezTo>
                      <a:pt x="46387" y="7144"/>
                      <a:pt x="7144" y="46387"/>
                      <a:pt x="7144" y="94679"/>
                    </a:cubicBezTo>
                    <a:cubicBezTo>
                      <a:pt x="7144" y="142970"/>
                      <a:pt x="46387" y="182213"/>
                      <a:pt x="94679" y="182213"/>
                    </a:cubicBezTo>
                    <a:cubicBezTo>
                      <a:pt x="142971" y="182213"/>
                      <a:pt x="182214" y="142970"/>
                      <a:pt x="182214" y="94679"/>
                    </a:cubicBezTo>
                    <a:cubicBezTo>
                      <a:pt x="182214" y="46387"/>
                      <a:pt x="142971" y="7144"/>
                      <a:pt x="94679" y="7144"/>
                    </a:cubicBezTo>
                    <a:close/>
                    <a:moveTo>
                      <a:pt x="139541" y="86106"/>
                    </a:moveTo>
                    <a:lnTo>
                      <a:pt x="85058" y="125921"/>
                    </a:lnTo>
                    <a:cubicBezTo>
                      <a:pt x="83344" y="127159"/>
                      <a:pt x="81248" y="127826"/>
                      <a:pt x="79153" y="127826"/>
                    </a:cubicBezTo>
                    <a:cubicBezTo>
                      <a:pt x="78582" y="127826"/>
                      <a:pt x="78105" y="127826"/>
                      <a:pt x="77533" y="127730"/>
                    </a:cubicBezTo>
                    <a:cubicBezTo>
                      <a:pt x="74867" y="127254"/>
                      <a:pt x="72485" y="125825"/>
                      <a:pt x="70961" y="123635"/>
                    </a:cubicBezTo>
                    <a:lnTo>
                      <a:pt x="54674" y="100394"/>
                    </a:lnTo>
                    <a:cubicBezTo>
                      <a:pt x="51530" y="95821"/>
                      <a:pt x="52578" y="89630"/>
                      <a:pt x="57150" y="86392"/>
                    </a:cubicBezTo>
                    <a:cubicBezTo>
                      <a:pt x="61722" y="83248"/>
                      <a:pt x="67913" y="84296"/>
                      <a:pt x="71152" y="88868"/>
                    </a:cubicBezTo>
                    <a:lnTo>
                      <a:pt x="81534" y="103727"/>
                    </a:lnTo>
                    <a:lnTo>
                      <a:pt x="127730" y="70009"/>
                    </a:lnTo>
                    <a:cubicBezTo>
                      <a:pt x="132207" y="66770"/>
                      <a:pt x="138494" y="67723"/>
                      <a:pt x="141732" y="72199"/>
                    </a:cubicBezTo>
                    <a:cubicBezTo>
                      <a:pt x="144971" y="76581"/>
                      <a:pt x="144018" y="82868"/>
                      <a:pt x="139541" y="86106"/>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grpSp>
        <p:grpSp>
          <p:nvGrpSpPr>
            <p:cNvPr id="169" name="그룹 388">
              <a:extLst>
                <a:ext uri="{FF2B5EF4-FFF2-40B4-BE49-F238E27FC236}">
                  <a16:creationId xmlns:a16="http://schemas.microsoft.com/office/drawing/2014/main" id="{FA5FDBD2-303F-C053-A7B9-F36EB9DCD303}"/>
                </a:ext>
              </a:extLst>
            </p:cNvPr>
            <p:cNvGrpSpPr/>
            <p:nvPr/>
          </p:nvGrpSpPr>
          <p:grpSpPr>
            <a:xfrm>
              <a:off x="1635993" y="7669451"/>
              <a:ext cx="240338" cy="305847"/>
              <a:chOff x="5480564" y="4882800"/>
              <a:chExt cx="333375" cy="424244"/>
            </a:xfrm>
            <a:solidFill>
              <a:schemeClr val="accent2">
                <a:lumMod val="75000"/>
              </a:schemeClr>
            </a:solidFill>
          </p:grpSpPr>
          <p:sp>
            <p:nvSpPr>
              <p:cNvPr id="170" name="자유형: 도형 389">
                <a:extLst>
                  <a:ext uri="{FF2B5EF4-FFF2-40B4-BE49-F238E27FC236}">
                    <a16:creationId xmlns:a16="http://schemas.microsoft.com/office/drawing/2014/main" id="{B0315CA2-78D4-E452-B3BE-3A43EE6F0D68}"/>
                  </a:ext>
                </a:extLst>
              </p:cNvPr>
              <p:cNvSpPr/>
              <p:nvPr/>
            </p:nvSpPr>
            <p:spPr>
              <a:xfrm>
                <a:off x="5515904" y="5202269"/>
                <a:ext cx="123825" cy="104775"/>
              </a:xfrm>
              <a:custGeom>
                <a:avLst/>
                <a:gdLst>
                  <a:gd name="connsiteX0" fmla="*/ 111838 w 123825"/>
                  <a:gd name="connsiteY0" fmla="*/ 14478 h 104775"/>
                  <a:gd name="connsiteX1" fmla="*/ 52973 w 123825"/>
                  <a:gd name="connsiteY1" fmla="*/ 23336 h 104775"/>
                  <a:gd name="connsiteX2" fmla="*/ 34876 w 123825"/>
                  <a:gd name="connsiteY2" fmla="*/ 9239 h 104775"/>
                  <a:gd name="connsiteX3" fmla="*/ 7634 w 123825"/>
                  <a:gd name="connsiteY3" fmla="*/ 69532 h 104775"/>
                  <a:gd name="connsiteX4" fmla="*/ 8396 w 123825"/>
                  <a:gd name="connsiteY4" fmla="*/ 75057 h 104775"/>
                  <a:gd name="connsiteX5" fmla="*/ 13825 w 123825"/>
                  <a:gd name="connsiteY5" fmla="*/ 76676 h 104775"/>
                  <a:gd name="connsiteX6" fmla="*/ 33638 w 123825"/>
                  <a:gd name="connsiteY6" fmla="*/ 71152 h 104775"/>
                  <a:gd name="connsiteX7" fmla="*/ 40400 w 123825"/>
                  <a:gd name="connsiteY7" fmla="*/ 70199 h 104775"/>
                  <a:gd name="connsiteX8" fmla="*/ 63165 w 123825"/>
                  <a:gd name="connsiteY8" fmla="*/ 84487 h 104775"/>
                  <a:gd name="connsiteX9" fmla="*/ 72118 w 123825"/>
                  <a:gd name="connsiteY9" fmla="*/ 103060 h 104775"/>
                  <a:gd name="connsiteX10" fmla="*/ 76881 w 123825"/>
                  <a:gd name="connsiteY10" fmla="*/ 106013 h 104775"/>
                  <a:gd name="connsiteX11" fmla="*/ 81548 w 123825"/>
                  <a:gd name="connsiteY11" fmla="*/ 102965 h 104775"/>
                  <a:gd name="connsiteX12" fmla="*/ 124887 w 123825"/>
                  <a:gd name="connsiteY12" fmla="*/ 7144 h 104775"/>
                  <a:gd name="connsiteX13" fmla="*/ 111838 w 123825"/>
                  <a:gd name="connsiteY13" fmla="*/ 14478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04775">
                    <a:moveTo>
                      <a:pt x="111838" y="14478"/>
                    </a:moveTo>
                    <a:cubicBezTo>
                      <a:pt x="95550" y="29527"/>
                      <a:pt x="72976" y="32956"/>
                      <a:pt x="52973" y="23336"/>
                    </a:cubicBezTo>
                    <a:cubicBezTo>
                      <a:pt x="45734" y="19812"/>
                      <a:pt x="39638" y="15049"/>
                      <a:pt x="34876" y="9239"/>
                    </a:cubicBezTo>
                    <a:lnTo>
                      <a:pt x="7634" y="69532"/>
                    </a:lnTo>
                    <a:cubicBezTo>
                      <a:pt x="6396" y="72295"/>
                      <a:pt x="7825" y="74295"/>
                      <a:pt x="8396" y="75057"/>
                    </a:cubicBezTo>
                    <a:cubicBezTo>
                      <a:pt x="9063" y="75819"/>
                      <a:pt x="10873" y="77533"/>
                      <a:pt x="13825" y="76676"/>
                    </a:cubicBezTo>
                    <a:lnTo>
                      <a:pt x="33638" y="71152"/>
                    </a:lnTo>
                    <a:cubicBezTo>
                      <a:pt x="35923" y="70485"/>
                      <a:pt x="38209" y="70199"/>
                      <a:pt x="40400" y="70199"/>
                    </a:cubicBezTo>
                    <a:cubicBezTo>
                      <a:pt x="49925" y="70199"/>
                      <a:pt x="58879" y="75533"/>
                      <a:pt x="63165" y="84487"/>
                    </a:cubicBezTo>
                    <a:lnTo>
                      <a:pt x="72118" y="103060"/>
                    </a:lnTo>
                    <a:cubicBezTo>
                      <a:pt x="73452" y="105727"/>
                      <a:pt x="75929" y="106013"/>
                      <a:pt x="76881" y="106013"/>
                    </a:cubicBezTo>
                    <a:cubicBezTo>
                      <a:pt x="77929" y="106013"/>
                      <a:pt x="80310" y="105632"/>
                      <a:pt x="81548" y="102965"/>
                    </a:cubicBezTo>
                    <a:lnTo>
                      <a:pt x="124887" y="7144"/>
                    </a:lnTo>
                    <a:cubicBezTo>
                      <a:pt x="120125" y="8477"/>
                      <a:pt x="115648" y="10954"/>
                      <a:pt x="111838" y="14478"/>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71" name="자유형: 도형 390">
                <a:extLst>
                  <a:ext uri="{FF2B5EF4-FFF2-40B4-BE49-F238E27FC236}">
                    <a16:creationId xmlns:a16="http://schemas.microsoft.com/office/drawing/2014/main" id="{58D216A6-98AF-ABE2-D524-BC59FE13438C}"/>
                  </a:ext>
                </a:extLst>
              </p:cNvPr>
              <p:cNvSpPr/>
              <p:nvPr/>
            </p:nvSpPr>
            <p:spPr>
              <a:xfrm>
                <a:off x="5654984" y="5202269"/>
                <a:ext cx="123825" cy="104775"/>
              </a:xfrm>
              <a:custGeom>
                <a:avLst/>
                <a:gdLst>
                  <a:gd name="connsiteX0" fmla="*/ 124492 w 123825"/>
                  <a:gd name="connsiteY0" fmla="*/ 69532 h 104775"/>
                  <a:gd name="connsiteX1" fmla="*/ 97250 w 123825"/>
                  <a:gd name="connsiteY1" fmla="*/ 9239 h 104775"/>
                  <a:gd name="connsiteX2" fmla="*/ 79153 w 123825"/>
                  <a:gd name="connsiteY2" fmla="*/ 23336 h 104775"/>
                  <a:gd name="connsiteX3" fmla="*/ 20288 w 123825"/>
                  <a:gd name="connsiteY3" fmla="*/ 14478 h 104775"/>
                  <a:gd name="connsiteX4" fmla="*/ 7144 w 123825"/>
                  <a:gd name="connsiteY4" fmla="*/ 7144 h 104775"/>
                  <a:gd name="connsiteX5" fmla="*/ 50482 w 123825"/>
                  <a:gd name="connsiteY5" fmla="*/ 102965 h 104775"/>
                  <a:gd name="connsiteX6" fmla="*/ 55150 w 123825"/>
                  <a:gd name="connsiteY6" fmla="*/ 106013 h 104775"/>
                  <a:gd name="connsiteX7" fmla="*/ 59912 w 123825"/>
                  <a:gd name="connsiteY7" fmla="*/ 103060 h 104775"/>
                  <a:gd name="connsiteX8" fmla="*/ 68866 w 123825"/>
                  <a:gd name="connsiteY8" fmla="*/ 84487 h 104775"/>
                  <a:gd name="connsiteX9" fmla="*/ 91630 w 123825"/>
                  <a:gd name="connsiteY9" fmla="*/ 70199 h 104775"/>
                  <a:gd name="connsiteX10" fmla="*/ 98393 w 123825"/>
                  <a:gd name="connsiteY10" fmla="*/ 71152 h 104775"/>
                  <a:gd name="connsiteX11" fmla="*/ 118205 w 123825"/>
                  <a:gd name="connsiteY11" fmla="*/ 76676 h 104775"/>
                  <a:gd name="connsiteX12" fmla="*/ 123634 w 123825"/>
                  <a:gd name="connsiteY12" fmla="*/ 75057 h 104775"/>
                  <a:gd name="connsiteX13" fmla="*/ 124492 w 123825"/>
                  <a:gd name="connsiteY13" fmla="*/ 69532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104775">
                    <a:moveTo>
                      <a:pt x="124492" y="69532"/>
                    </a:moveTo>
                    <a:lnTo>
                      <a:pt x="97250" y="9239"/>
                    </a:lnTo>
                    <a:cubicBezTo>
                      <a:pt x="92487" y="14954"/>
                      <a:pt x="86392" y="19812"/>
                      <a:pt x="79153" y="23336"/>
                    </a:cubicBezTo>
                    <a:cubicBezTo>
                      <a:pt x="59150" y="32956"/>
                      <a:pt x="36576" y="29623"/>
                      <a:pt x="20288" y="14478"/>
                    </a:cubicBezTo>
                    <a:cubicBezTo>
                      <a:pt x="16478" y="10954"/>
                      <a:pt x="11906" y="8477"/>
                      <a:pt x="7144" y="7144"/>
                    </a:cubicBezTo>
                    <a:lnTo>
                      <a:pt x="50482" y="102965"/>
                    </a:lnTo>
                    <a:cubicBezTo>
                      <a:pt x="51721" y="105727"/>
                      <a:pt x="54197" y="106013"/>
                      <a:pt x="55150" y="106013"/>
                    </a:cubicBezTo>
                    <a:cubicBezTo>
                      <a:pt x="56197" y="106013"/>
                      <a:pt x="58578" y="105727"/>
                      <a:pt x="59912" y="103060"/>
                    </a:cubicBezTo>
                    <a:lnTo>
                      <a:pt x="68866" y="84487"/>
                    </a:lnTo>
                    <a:cubicBezTo>
                      <a:pt x="73152" y="75533"/>
                      <a:pt x="82105" y="70199"/>
                      <a:pt x="91630" y="70199"/>
                    </a:cubicBezTo>
                    <a:cubicBezTo>
                      <a:pt x="93916" y="70199"/>
                      <a:pt x="96202" y="70485"/>
                      <a:pt x="98393" y="71152"/>
                    </a:cubicBezTo>
                    <a:lnTo>
                      <a:pt x="118205" y="76676"/>
                    </a:lnTo>
                    <a:cubicBezTo>
                      <a:pt x="121062" y="77438"/>
                      <a:pt x="122967" y="75819"/>
                      <a:pt x="123634" y="75057"/>
                    </a:cubicBezTo>
                    <a:cubicBezTo>
                      <a:pt x="124301" y="74295"/>
                      <a:pt x="125730" y="72295"/>
                      <a:pt x="124492" y="69532"/>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72" name="자유형: 도형 391">
                <a:extLst>
                  <a:ext uri="{FF2B5EF4-FFF2-40B4-BE49-F238E27FC236}">
                    <a16:creationId xmlns:a16="http://schemas.microsoft.com/office/drawing/2014/main" id="{4C9E0F14-D197-763F-9CAE-B592141F312B}"/>
                  </a:ext>
                </a:extLst>
              </p:cNvPr>
              <p:cNvSpPr/>
              <p:nvPr/>
            </p:nvSpPr>
            <p:spPr>
              <a:xfrm>
                <a:off x="5480564" y="4882800"/>
                <a:ext cx="333375" cy="333375"/>
              </a:xfrm>
              <a:custGeom>
                <a:avLst/>
                <a:gdLst>
                  <a:gd name="connsiteX0" fmla="*/ 320342 w 333375"/>
                  <a:gd name="connsiteY0" fmla="*/ 176879 h 333375"/>
                  <a:gd name="connsiteX1" fmla="*/ 304340 w 333375"/>
                  <a:gd name="connsiteY1" fmla="*/ 106871 h 333375"/>
                  <a:gd name="connsiteX2" fmla="*/ 301578 w 333375"/>
                  <a:gd name="connsiteY2" fmla="*/ 70009 h 333375"/>
                  <a:gd name="connsiteX3" fmla="*/ 266240 w 333375"/>
                  <a:gd name="connsiteY3" fmla="*/ 59055 h 333375"/>
                  <a:gd name="connsiteX4" fmla="*/ 201470 w 333375"/>
                  <a:gd name="connsiteY4" fmla="*/ 27908 h 333375"/>
                  <a:gd name="connsiteX5" fmla="*/ 170895 w 333375"/>
                  <a:gd name="connsiteY5" fmla="*/ 7144 h 333375"/>
                  <a:gd name="connsiteX6" fmla="*/ 140320 w 333375"/>
                  <a:gd name="connsiteY6" fmla="*/ 27908 h 333375"/>
                  <a:gd name="connsiteX7" fmla="*/ 75550 w 333375"/>
                  <a:gd name="connsiteY7" fmla="*/ 59055 h 333375"/>
                  <a:gd name="connsiteX8" fmla="*/ 40212 w 333375"/>
                  <a:gd name="connsiteY8" fmla="*/ 70009 h 333375"/>
                  <a:gd name="connsiteX9" fmla="*/ 37450 w 333375"/>
                  <a:gd name="connsiteY9" fmla="*/ 106871 h 333375"/>
                  <a:gd name="connsiteX10" fmla="*/ 21447 w 333375"/>
                  <a:gd name="connsiteY10" fmla="*/ 176879 h 333375"/>
                  <a:gd name="connsiteX11" fmla="*/ 8017 w 333375"/>
                  <a:gd name="connsiteY11" fmla="*/ 211360 h 333375"/>
                  <a:gd name="connsiteX12" fmla="*/ 35068 w 333375"/>
                  <a:gd name="connsiteY12" fmla="*/ 236506 h 333375"/>
                  <a:gd name="connsiteX13" fmla="*/ 79836 w 333375"/>
                  <a:gd name="connsiteY13" fmla="*/ 292703 h 333375"/>
                  <a:gd name="connsiteX14" fmla="*/ 98314 w 333375"/>
                  <a:gd name="connsiteY14" fmla="*/ 324707 h 333375"/>
                  <a:gd name="connsiteX15" fmla="*/ 134890 w 333375"/>
                  <a:gd name="connsiteY15" fmla="*/ 319278 h 333375"/>
                  <a:gd name="connsiteX16" fmla="*/ 170800 w 333375"/>
                  <a:gd name="connsiteY16" fmla="*/ 305276 h 333375"/>
                  <a:gd name="connsiteX17" fmla="*/ 206708 w 333375"/>
                  <a:gd name="connsiteY17" fmla="*/ 319278 h 333375"/>
                  <a:gd name="connsiteX18" fmla="*/ 243285 w 333375"/>
                  <a:gd name="connsiteY18" fmla="*/ 324707 h 333375"/>
                  <a:gd name="connsiteX19" fmla="*/ 261763 w 333375"/>
                  <a:gd name="connsiteY19" fmla="*/ 292703 h 333375"/>
                  <a:gd name="connsiteX20" fmla="*/ 306531 w 333375"/>
                  <a:gd name="connsiteY20" fmla="*/ 236506 h 333375"/>
                  <a:gd name="connsiteX21" fmla="*/ 333582 w 333375"/>
                  <a:gd name="connsiteY21" fmla="*/ 211360 h 333375"/>
                  <a:gd name="connsiteX22" fmla="*/ 320342 w 333375"/>
                  <a:gd name="connsiteY22" fmla="*/ 176879 h 333375"/>
                  <a:gd name="connsiteX23" fmla="*/ 170895 w 333375"/>
                  <a:gd name="connsiteY23" fmla="*/ 281654 h 333375"/>
                  <a:gd name="connsiteX24" fmla="*/ 63358 w 333375"/>
                  <a:gd name="connsiteY24" fmla="*/ 174117 h 333375"/>
                  <a:gd name="connsiteX25" fmla="*/ 170895 w 333375"/>
                  <a:gd name="connsiteY25" fmla="*/ 66580 h 333375"/>
                  <a:gd name="connsiteX26" fmla="*/ 278432 w 333375"/>
                  <a:gd name="connsiteY26" fmla="*/ 174117 h 333375"/>
                  <a:gd name="connsiteX27" fmla="*/ 170895 w 333375"/>
                  <a:gd name="connsiteY27" fmla="*/ 281654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3375" h="333375">
                    <a:moveTo>
                      <a:pt x="320342" y="176879"/>
                    </a:moveTo>
                    <a:cubicBezTo>
                      <a:pt x="297673" y="161354"/>
                      <a:pt x="290719" y="130588"/>
                      <a:pt x="304340" y="106871"/>
                    </a:cubicBezTo>
                    <a:cubicBezTo>
                      <a:pt x="312532" y="92583"/>
                      <a:pt x="308245" y="78486"/>
                      <a:pt x="301578" y="70009"/>
                    </a:cubicBezTo>
                    <a:cubicBezTo>
                      <a:pt x="294815" y="61531"/>
                      <a:pt x="282052" y="54292"/>
                      <a:pt x="266240" y="59055"/>
                    </a:cubicBezTo>
                    <a:cubicBezTo>
                      <a:pt x="240046" y="67056"/>
                      <a:pt x="211566" y="53435"/>
                      <a:pt x="201470" y="27908"/>
                    </a:cubicBezTo>
                    <a:cubicBezTo>
                      <a:pt x="195374" y="12573"/>
                      <a:pt x="181753" y="7144"/>
                      <a:pt x="170895" y="7144"/>
                    </a:cubicBezTo>
                    <a:cubicBezTo>
                      <a:pt x="160132" y="7144"/>
                      <a:pt x="146416" y="12573"/>
                      <a:pt x="140320" y="27908"/>
                    </a:cubicBezTo>
                    <a:cubicBezTo>
                      <a:pt x="130223" y="53435"/>
                      <a:pt x="101838" y="67151"/>
                      <a:pt x="75550" y="59055"/>
                    </a:cubicBezTo>
                    <a:cubicBezTo>
                      <a:pt x="59738" y="54197"/>
                      <a:pt x="46975" y="61531"/>
                      <a:pt x="40212" y="70009"/>
                    </a:cubicBezTo>
                    <a:cubicBezTo>
                      <a:pt x="33449" y="78486"/>
                      <a:pt x="29163" y="92583"/>
                      <a:pt x="37450" y="106871"/>
                    </a:cubicBezTo>
                    <a:cubicBezTo>
                      <a:pt x="51070" y="130683"/>
                      <a:pt x="44117" y="161449"/>
                      <a:pt x="21447" y="176879"/>
                    </a:cubicBezTo>
                    <a:cubicBezTo>
                      <a:pt x="7827" y="186214"/>
                      <a:pt x="5541" y="200787"/>
                      <a:pt x="8017" y="211360"/>
                    </a:cubicBezTo>
                    <a:cubicBezTo>
                      <a:pt x="10494" y="221932"/>
                      <a:pt x="18780" y="234029"/>
                      <a:pt x="35068" y="236506"/>
                    </a:cubicBezTo>
                    <a:cubicBezTo>
                      <a:pt x="62214" y="240602"/>
                      <a:pt x="81836" y="265366"/>
                      <a:pt x="79836" y="292703"/>
                    </a:cubicBezTo>
                    <a:cubicBezTo>
                      <a:pt x="78597" y="309181"/>
                      <a:pt x="88599" y="320040"/>
                      <a:pt x="98314" y="324707"/>
                    </a:cubicBezTo>
                    <a:cubicBezTo>
                      <a:pt x="108030" y="329374"/>
                      <a:pt x="122794" y="330422"/>
                      <a:pt x="134890" y="319278"/>
                    </a:cubicBezTo>
                    <a:cubicBezTo>
                      <a:pt x="144987" y="309944"/>
                      <a:pt x="157846" y="305276"/>
                      <a:pt x="170800" y="305276"/>
                    </a:cubicBezTo>
                    <a:cubicBezTo>
                      <a:pt x="183754" y="305276"/>
                      <a:pt x="196612" y="309944"/>
                      <a:pt x="206708" y="319278"/>
                    </a:cubicBezTo>
                    <a:cubicBezTo>
                      <a:pt x="218805" y="330422"/>
                      <a:pt x="233569" y="329470"/>
                      <a:pt x="243285" y="324707"/>
                    </a:cubicBezTo>
                    <a:cubicBezTo>
                      <a:pt x="253000" y="320040"/>
                      <a:pt x="263002" y="309181"/>
                      <a:pt x="261763" y="292703"/>
                    </a:cubicBezTo>
                    <a:cubicBezTo>
                      <a:pt x="259763" y="265366"/>
                      <a:pt x="279480" y="240697"/>
                      <a:pt x="306531" y="236506"/>
                    </a:cubicBezTo>
                    <a:cubicBezTo>
                      <a:pt x="322818" y="234029"/>
                      <a:pt x="331200" y="221837"/>
                      <a:pt x="333582" y="211360"/>
                    </a:cubicBezTo>
                    <a:cubicBezTo>
                      <a:pt x="336154" y="200787"/>
                      <a:pt x="333868" y="186214"/>
                      <a:pt x="320342" y="176879"/>
                    </a:cubicBezTo>
                    <a:close/>
                    <a:moveTo>
                      <a:pt x="170895" y="281654"/>
                    </a:moveTo>
                    <a:cubicBezTo>
                      <a:pt x="111554" y="281654"/>
                      <a:pt x="63358" y="233363"/>
                      <a:pt x="63358" y="174117"/>
                    </a:cubicBezTo>
                    <a:cubicBezTo>
                      <a:pt x="63358" y="114776"/>
                      <a:pt x="111649" y="66580"/>
                      <a:pt x="170895" y="66580"/>
                    </a:cubicBezTo>
                    <a:cubicBezTo>
                      <a:pt x="230236" y="66580"/>
                      <a:pt x="278432" y="114871"/>
                      <a:pt x="278432" y="174117"/>
                    </a:cubicBezTo>
                    <a:cubicBezTo>
                      <a:pt x="278432" y="233363"/>
                      <a:pt x="230236" y="281654"/>
                      <a:pt x="170895" y="281654"/>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73" name="자유형: 도형 392">
                <a:extLst>
                  <a:ext uri="{FF2B5EF4-FFF2-40B4-BE49-F238E27FC236}">
                    <a16:creationId xmlns:a16="http://schemas.microsoft.com/office/drawing/2014/main" id="{7453F8E7-5ED9-39B0-9096-2EFA54D6E85E}"/>
                  </a:ext>
                </a:extLst>
              </p:cNvPr>
              <p:cNvSpPr/>
              <p:nvPr/>
            </p:nvSpPr>
            <p:spPr>
              <a:xfrm>
                <a:off x="5556781" y="4962239"/>
                <a:ext cx="180975" cy="180975"/>
              </a:xfrm>
              <a:custGeom>
                <a:avLst/>
                <a:gdLst>
                  <a:gd name="connsiteX0" fmla="*/ 94679 w 180975"/>
                  <a:gd name="connsiteY0" fmla="*/ 7144 h 180975"/>
                  <a:gd name="connsiteX1" fmla="*/ 7144 w 180975"/>
                  <a:gd name="connsiteY1" fmla="*/ 94679 h 180975"/>
                  <a:gd name="connsiteX2" fmla="*/ 94679 w 180975"/>
                  <a:gd name="connsiteY2" fmla="*/ 182213 h 180975"/>
                  <a:gd name="connsiteX3" fmla="*/ 182214 w 180975"/>
                  <a:gd name="connsiteY3" fmla="*/ 94679 h 180975"/>
                  <a:gd name="connsiteX4" fmla="*/ 94679 w 180975"/>
                  <a:gd name="connsiteY4" fmla="*/ 7144 h 180975"/>
                  <a:gd name="connsiteX5" fmla="*/ 139541 w 180975"/>
                  <a:gd name="connsiteY5" fmla="*/ 86106 h 180975"/>
                  <a:gd name="connsiteX6" fmla="*/ 85058 w 180975"/>
                  <a:gd name="connsiteY6" fmla="*/ 125921 h 180975"/>
                  <a:gd name="connsiteX7" fmla="*/ 79153 w 180975"/>
                  <a:gd name="connsiteY7" fmla="*/ 127826 h 180975"/>
                  <a:gd name="connsiteX8" fmla="*/ 77533 w 180975"/>
                  <a:gd name="connsiteY8" fmla="*/ 127730 h 180975"/>
                  <a:gd name="connsiteX9" fmla="*/ 70961 w 180975"/>
                  <a:gd name="connsiteY9" fmla="*/ 123635 h 180975"/>
                  <a:gd name="connsiteX10" fmla="*/ 54674 w 180975"/>
                  <a:gd name="connsiteY10" fmla="*/ 100394 h 180975"/>
                  <a:gd name="connsiteX11" fmla="*/ 57150 w 180975"/>
                  <a:gd name="connsiteY11" fmla="*/ 86392 h 180975"/>
                  <a:gd name="connsiteX12" fmla="*/ 71152 w 180975"/>
                  <a:gd name="connsiteY12" fmla="*/ 88868 h 180975"/>
                  <a:gd name="connsiteX13" fmla="*/ 81534 w 180975"/>
                  <a:gd name="connsiteY13" fmla="*/ 103727 h 180975"/>
                  <a:gd name="connsiteX14" fmla="*/ 127730 w 180975"/>
                  <a:gd name="connsiteY14" fmla="*/ 70009 h 180975"/>
                  <a:gd name="connsiteX15" fmla="*/ 141732 w 180975"/>
                  <a:gd name="connsiteY15" fmla="*/ 72199 h 180975"/>
                  <a:gd name="connsiteX16" fmla="*/ 139541 w 180975"/>
                  <a:gd name="connsiteY16" fmla="*/ 86106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0975" h="180975">
                    <a:moveTo>
                      <a:pt x="94679" y="7144"/>
                    </a:moveTo>
                    <a:cubicBezTo>
                      <a:pt x="46387" y="7144"/>
                      <a:pt x="7144" y="46387"/>
                      <a:pt x="7144" y="94679"/>
                    </a:cubicBezTo>
                    <a:cubicBezTo>
                      <a:pt x="7144" y="142970"/>
                      <a:pt x="46387" y="182213"/>
                      <a:pt x="94679" y="182213"/>
                    </a:cubicBezTo>
                    <a:cubicBezTo>
                      <a:pt x="142971" y="182213"/>
                      <a:pt x="182214" y="142970"/>
                      <a:pt x="182214" y="94679"/>
                    </a:cubicBezTo>
                    <a:cubicBezTo>
                      <a:pt x="182214" y="46387"/>
                      <a:pt x="142971" y="7144"/>
                      <a:pt x="94679" y="7144"/>
                    </a:cubicBezTo>
                    <a:close/>
                    <a:moveTo>
                      <a:pt x="139541" y="86106"/>
                    </a:moveTo>
                    <a:lnTo>
                      <a:pt x="85058" y="125921"/>
                    </a:lnTo>
                    <a:cubicBezTo>
                      <a:pt x="83344" y="127159"/>
                      <a:pt x="81248" y="127826"/>
                      <a:pt x="79153" y="127826"/>
                    </a:cubicBezTo>
                    <a:cubicBezTo>
                      <a:pt x="78582" y="127826"/>
                      <a:pt x="78105" y="127826"/>
                      <a:pt x="77533" y="127730"/>
                    </a:cubicBezTo>
                    <a:cubicBezTo>
                      <a:pt x="74867" y="127254"/>
                      <a:pt x="72485" y="125825"/>
                      <a:pt x="70961" y="123635"/>
                    </a:cubicBezTo>
                    <a:lnTo>
                      <a:pt x="54674" y="100394"/>
                    </a:lnTo>
                    <a:cubicBezTo>
                      <a:pt x="51530" y="95821"/>
                      <a:pt x="52578" y="89630"/>
                      <a:pt x="57150" y="86392"/>
                    </a:cubicBezTo>
                    <a:cubicBezTo>
                      <a:pt x="61722" y="83248"/>
                      <a:pt x="67913" y="84296"/>
                      <a:pt x="71152" y="88868"/>
                    </a:cubicBezTo>
                    <a:lnTo>
                      <a:pt x="81534" y="103727"/>
                    </a:lnTo>
                    <a:lnTo>
                      <a:pt x="127730" y="70009"/>
                    </a:lnTo>
                    <a:cubicBezTo>
                      <a:pt x="132207" y="66770"/>
                      <a:pt x="138494" y="67723"/>
                      <a:pt x="141732" y="72199"/>
                    </a:cubicBezTo>
                    <a:cubicBezTo>
                      <a:pt x="144971" y="76581"/>
                      <a:pt x="144018" y="82868"/>
                      <a:pt x="139541" y="86106"/>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grpSp>
      </p:grpSp>
      <p:grpSp>
        <p:nvGrpSpPr>
          <p:cNvPr id="175" name="그룹 291">
            <a:extLst>
              <a:ext uri="{FF2B5EF4-FFF2-40B4-BE49-F238E27FC236}">
                <a16:creationId xmlns:a16="http://schemas.microsoft.com/office/drawing/2014/main" id="{C6F3FA4D-6BF8-C92D-DC20-12274F546A5F}"/>
              </a:ext>
            </a:extLst>
          </p:cNvPr>
          <p:cNvGrpSpPr/>
          <p:nvPr/>
        </p:nvGrpSpPr>
        <p:grpSpPr>
          <a:xfrm>
            <a:off x="1593528" y="8301123"/>
            <a:ext cx="233471" cy="277899"/>
            <a:chOff x="2126923" y="3570446"/>
            <a:chExt cx="323850" cy="385477"/>
          </a:xfrm>
          <a:solidFill>
            <a:schemeClr val="bg1">
              <a:lumMod val="75000"/>
            </a:schemeClr>
          </a:solidFill>
        </p:grpSpPr>
        <p:sp>
          <p:nvSpPr>
            <p:cNvPr id="176" name="자유형: 도형 292">
              <a:extLst>
                <a:ext uri="{FF2B5EF4-FFF2-40B4-BE49-F238E27FC236}">
                  <a16:creationId xmlns:a16="http://schemas.microsoft.com/office/drawing/2014/main" id="{78A127A9-C7D7-D1F1-AFDC-03B032F6730D}"/>
                </a:ext>
              </a:extLst>
            </p:cNvPr>
            <p:cNvSpPr/>
            <p:nvPr/>
          </p:nvSpPr>
          <p:spPr>
            <a:xfrm>
              <a:off x="2126923" y="3860673"/>
              <a:ext cx="323850" cy="95250"/>
            </a:xfrm>
            <a:custGeom>
              <a:avLst/>
              <a:gdLst>
                <a:gd name="connsiteX0" fmla="*/ 283083 w 323850"/>
                <a:gd name="connsiteY0" fmla="*/ 15716 h 95250"/>
                <a:gd name="connsiteX1" fmla="*/ 243745 w 323850"/>
                <a:gd name="connsiteY1" fmla="*/ 7334 h 95250"/>
                <a:gd name="connsiteX2" fmla="*/ 217932 w 323850"/>
                <a:gd name="connsiteY2" fmla="*/ 41720 h 95250"/>
                <a:gd name="connsiteX3" fmla="*/ 166973 w 323850"/>
                <a:gd name="connsiteY3" fmla="*/ 74486 h 95250"/>
                <a:gd name="connsiteX4" fmla="*/ 115729 w 323850"/>
                <a:gd name="connsiteY4" fmla="*/ 41529 h 95250"/>
                <a:gd name="connsiteX5" fmla="*/ 89535 w 323850"/>
                <a:gd name="connsiteY5" fmla="*/ 7144 h 95250"/>
                <a:gd name="connsiteX6" fmla="*/ 49340 w 323850"/>
                <a:gd name="connsiteY6" fmla="*/ 15526 h 95250"/>
                <a:gd name="connsiteX7" fmla="*/ 7144 w 323850"/>
                <a:gd name="connsiteY7" fmla="*/ 49625 h 95250"/>
                <a:gd name="connsiteX8" fmla="*/ 24384 w 323850"/>
                <a:gd name="connsiteY8" fmla="*/ 73628 h 95250"/>
                <a:gd name="connsiteX9" fmla="*/ 58960 w 323850"/>
                <a:gd name="connsiteY9" fmla="*/ 86392 h 95250"/>
                <a:gd name="connsiteX10" fmla="*/ 165830 w 323850"/>
                <a:gd name="connsiteY10" fmla="*/ 97346 h 95250"/>
                <a:gd name="connsiteX11" fmla="*/ 272701 w 323850"/>
                <a:gd name="connsiteY11" fmla="*/ 86392 h 95250"/>
                <a:gd name="connsiteX12" fmla="*/ 307277 w 323850"/>
                <a:gd name="connsiteY12" fmla="*/ 73628 h 95250"/>
                <a:gd name="connsiteX13" fmla="*/ 324517 w 323850"/>
                <a:gd name="connsiteY13" fmla="*/ 49625 h 95250"/>
                <a:gd name="connsiteX14" fmla="*/ 283083 w 323850"/>
                <a:gd name="connsiteY14" fmla="*/ 1571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3850" h="95250">
                  <a:moveTo>
                    <a:pt x="283083" y="15716"/>
                  </a:moveTo>
                  <a:cubicBezTo>
                    <a:pt x="271939" y="12382"/>
                    <a:pt x="258509" y="9525"/>
                    <a:pt x="243745" y="7334"/>
                  </a:cubicBezTo>
                  <a:cubicBezTo>
                    <a:pt x="235077" y="20193"/>
                    <a:pt x="226219" y="31909"/>
                    <a:pt x="217932" y="41720"/>
                  </a:cubicBezTo>
                  <a:cubicBezTo>
                    <a:pt x="198025" y="64961"/>
                    <a:pt x="183261" y="74486"/>
                    <a:pt x="166973" y="74486"/>
                  </a:cubicBezTo>
                  <a:cubicBezTo>
                    <a:pt x="150495" y="74486"/>
                    <a:pt x="136208" y="65246"/>
                    <a:pt x="115729" y="41529"/>
                  </a:cubicBezTo>
                  <a:cubicBezTo>
                    <a:pt x="107347" y="31813"/>
                    <a:pt x="98393" y="20003"/>
                    <a:pt x="89535" y="7144"/>
                  </a:cubicBezTo>
                  <a:cubicBezTo>
                    <a:pt x="74390" y="9334"/>
                    <a:pt x="60770" y="12192"/>
                    <a:pt x="49340" y="15526"/>
                  </a:cubicBezTo>
                  <a:cubicBezTo>
                    <a:pt x="20955" y="23908"/>
                    <a:pt x="7144" y="35052"/>
                    <a:pt x="7144" y="49625"/>
                  </a:cubicBezTo>
                  <a:cubicBezTo>
                    <a:pt x="7144" y="58864"/>
                    <a:pt x="12954" y="66961"/>
                    <a:pt x="24384" y="73628"/>
                  </a:cubicBezTo>
                  <a:cubicBezTo>
                    <a:pt x="32766" y="78486"/>
                    <a:pt x="44387" y="82772"/>
                    <a:pt x="58960" y="86392"/>
                  </a:cubicBezTo>
                  <a:cubicBezTo>
                    <a:pt x="87630" y="93440"/>
                    <a:pt x="125635" y="97346"/>
                    <a:pt x="165830" y="97346"/>
                  </a:cubicBezTo>
                  <a:cubicBezTo>
                    <a:pt x="206121" y="97346"/>
                    <a:pt x="244031" y="93440"/>
                    <a:pt x="272701" y="86392"/>
                  </a:cubicBezTo>
                  <a:cubicBezTo>
                    <a:pt x="287274" y="82772"/>
                    <a:pt x="298895" y="78486"/>
                    <a:pt x="307277" y="73628"/>
                  </a:cubicBezTo>
                  <a:cubicBezTo>
                    <a:pt x="318707" y="66961"/>
                    <a:pt x="324517" y="58864"/>
                    <a:pt x="324517" y="49625"/>
                  </a:cubicBezTo>
                  <a:cubicBezTo>
                    <a:pt x="324707" y="35147"/>
                    <a:pt x="311087" y="24098"/>
                    <a:pt x="283083" y="15716"/>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77" name="자유형: 도형 293">
              <a:extLst>
                <a:ext uri="{FF2B5EF4-FFF2-40B4-BE49-F238E27FC236}">
                  <a16:creationId xmlns:a16="http://schemas.microsoft.com/office/drawing/2014/main" id="{EEC0B733-EB7D-FF78-4038-DD8BBE9D87D6}"/>
                </a:ext>
              </a:extLst>
            </p:cNvPr>
            <p:cNvSpPr/>
            <p:nvPr/>
          </p:nvSpPr>
          <p:spPr>
            <a:xfrm>
              <a:off x="2164642" y="3570446"/>
              <a:ext cx="247650" cy="342900"/>
            </a:xfrm>
            <a:custGeom>
              <a:avLst/>
              <a:gdLst>
                <a:gd name="connsiteX0" fmla="*/ 188786 w 247650"/>
                <a:gd name="connsiteY0" fmla="*/ 23431 h 342900"/>
                <a:gd name="connsiteX1" fmla="*/ 129635 w 247650"/>
                <a:gd name="connsiteY1" fmla="*/ 7144 h 342900"/>
                <a:gd name="connsiteX2" fmla="*/ 129254 w 247650"/>
                <a:gd name="connsiteY2" fmla="*/ 7144 h 342900"/>
                <a:gd name="connsiteX3" fmla="*/ 46672 w 247650"/>
                <a:gd name="connsiteY3" fmla="*/ 38195 h 342900"/>
                <a:gd name="connsiteX4" fmla="*/ 7144 w 247650"/>
                <a:gd name="connsiteY4" fmla="*/ 129826 h 342900"/>
                <a:gd name="connsiteX5" fmla="*/ 57150 w 247650"/>
                <a:gd name="connsiteY5" fmla="*/ 263557 h 342900"/>
                <a:gd name="connsiteX6" fmla="*/ 95345 w 247650"/>
                <a:gd name="connsiteY6" fmla="*/ 316801 h 342900"/>
                <a:gd name="connsiteX7" fmla="*/ 129254 w 247650"/>
                <a:gd name="connsiteY7" fmla="*/ 341757 h 342900"/>
                <a:gd name="connsiteX8" fmla="*/ 162878 w 247650"/>
                <a:gd name="connsiteY8" fmla="*/ 316992 h 342900"/>
                <a:gd name="connsiteX9" fmla="*/ 200406 w 247650"/>
                <a:gd name="connsiteY9" fmla="*/ 263938 h 342900"/>
                <a:gd name="connsiteX10" fmla="*/ 249269 w 247650"/>
                <a:gd name="connsiteY10" fmla="*/ 127063 h 342900"/>
                <a:gd name="connsiteX11" fmla="*/ 188786 w 247650"/>
                <a:gd name="connsiteY11" fmla="*/ 23431 h 342900"/>
                <a:gd name="connsiteX12" fmla="*/ 128207 w 247650"/>
                <a:gd name="connsiteY12" fmla="*/ 202406 h 342900"/>
                <a:gd name="connsiteX13" fmla="*/ 56674 w 247650"/>
                <a:gd name="connsiteY13" fmla="*/ 130873 h 342900"/>
                <a:gd name="connsiteX14" fmla="*/ 128207 w 247650"/>
                <a:gd name="connsiteY14" fmla="*/ 59246 h 342900"/>
                <a:gd name="connsiteX15" fmla="*/ 199739 w 247650"/>
                <a:gd name="connsiteY15" fmla="*/ 130873 h 342900"/>
                <a:gd name="connsiteX16" fmla="*/ 128207 w 247650"/>
                <a:gd name="connsiteY16" fmla="*/ 202406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650" h="342900">
                  <a:moveTo>
                    <a:pt x="188786" y="23431"/>
                  </a:moveTo>
                  <a:cubicBezTo>
                    <a:pt x="159734" y="8382"/>
                    <a:pt x="130874" y="7239"/>
                    <a:pt x="129635" y="7144"/>
                  </a:cubicBezTo>
                  <a:lnTo>
                    <a:pt x="129254" y="7144"/>
                  </a:lnTo>
                  <a:cubicBezTo>
                    <a:pt x="99060" y="7144"/>
                    <a:pt x="68961" y="18479"/>
                    <a:pt x="46672" y="38195"/>
                  </a:cubicBezTo>
                  <a:cubicBezTo>
                    <a:pt x="28670" y="54102"/>
                    <a:pt x="7144" y="82963"/>
                    <a:pt x="7144" y="129826"/>
                  </a:cubicBezTo>
                  <a:cubicBezTo>
                    <a:pt x="7144" y="177451"/>
                    <a:pt x="42100" y="239173"/>
                    <a:pt x="57150" y="263557"/>
                  </a:cubicBezTo>
                  <a:cubicBezTo>
                    <a:pt x="69628" y="283655"/>
                    <a:pt x="83153" y="302609"/>
                    <a:pt x="95345" y="316801"/>
                  </a:cubicBezTo>
                  <a:cubicBezTo>
                    <a:pt x="114300" y="338804"/>
                    <a:pt x="123158" y="341757"/>
                    <a:pt x="129254" y="341757"/>
                  </a:cubicBezTo>
                  <a:cubicBezTo>
                    <a:pt x="135446" y="341757"/>
                    <a:pt x="144209" y="338804"/>
                    <a:pt x="162878" y="316992"/>
                  </a:cubicBezTo>
                  <a:cubicBezTo>
                    <a:pt x="174974" y="302895"/>
                    <a:pt x="188309" y="284036"/>
                    <a:pt x="200406" y="263938"/>
                  </a:cubicBezTo>
                  <a:cubicBezTo>
                    <a:pt x="218694" y="233744"/>
                    <a:pt x="249269" y="175831"/>
                    <a:pt x="249269" y="127063"/>
                  </a:cubicBezTo>
                  <a:cubicBezTo>
                    <a:pt x="249269" y="67246"/>
                    <a:pt x="216408" y="37719"/>
                    <a:pt x="188786" y="23431"/>
                  </a:cubicBezTo>
                  <a:close/>
                  <a:moveTo>
                    <a:pt x="128207" y="202406"/>
                  </a:moveTo>
                  <a:cubicBezTo>
                    <a:pt x="88773" y="202406"/>
                    <a:pt x="56674" y="170307"/>
                    <a:pt x="56674" y="130873"/>
                  </a:cubicBezTo>
                  <a:cubicBezTo>
                    <a:pt x="56674" y="91440"/>
                    <a:pt x="88773" y="59246"/>
                    <a:pt x="128207" y="59246"/>
                  </a:cubicBezTo>
                  <a:cubicBezTo>
                    <a:pt x="167640" y="59246"/>
                    <a:pt x="199739" y="91345"/>
                    <a:pt x="199739" y="130873"/>
                  </a:cubicBezTo>
                  <a:cubicBezTo>
                    <a:pt x="199834" y="170307"/>
                    <a:pt x="167735" y="202406"/>
                    <a:pt x="128207" y="202406"/>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sp>
          <p:nvSpPr>
            <p:cNvPr id="178" name="자유형: 도형 294">
              <a:extLst>
                <a:ext uri="{FF2B5EF4-FFF2-40B4-BE49-F238E27FC236}">
                  <a16:creationId xmlns:a16="http://schemas.microsoft.com/office/drawing/2014/main" id="{D527AA95-5DFF-70B7-9473-3B359CF025FD}"/>
                </a:ext>
              </a:extLst>
            </p:cNvPr>
            <p:cNvSpPr/>
            <p:nvPr/>
          </p:nvSpPr>
          <p:spPr>
            <a:xfrm>
              <a:off x="2236937" y="3645408"/>
              <a:ext cx="104775" cy="104775"/>
            </a:xfrm>
            <a:custGeom>
              <a:avLst/>
              <a:gdLst>
                <a:gd name="connsiteX0" fmla="*/ 55912 w 104775"/>
                <a:gd name="connsiteY0" fmla="*/ 7144 h 104775"/>
                <a:gd name="connsiteX1" fmla="*/ 7144 w 104775"/>
                <a:gd name="connsiteY1" fmla="*/ 55912 h 104775"/>
                <a:gd name="connsiteX2" fmla="*/ 55912 w 104775"/>
                <a:gd name="connsiteY2" fmla="*/ 104680 h 104775"/>
                <a:gd name="connsiteX3" fmla="*/ 104680 w 104775"/>
                <a:gd name="connsiteY3" fmla="*/ 55912 h 104775"/>
                <a:gd name="connsiteX4" fmla="*/ 55912 w 104775"/>
                <a:gd name="connsiteY4" fmla="*/ 7144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104775">
                  <a:moveTo>
                    <a:pt x="55912" y="7144"/>
                  </a:moveTo>
                  <a:cubicBezTo>
                    <a:pt x="29051" y="7144"/>
                    <a:pt x="7144" y="29051"/>
                    <a:pt x="7144" y="55912"/>
                  </a:cubicBezTo>
                  <a:cubicBezTo>
                    <a:pt x="7144" y="82772"/>
                    <a:pt x="29051" y="104680"/>
                    <a:pt x="55912" y="104680"/>
                  </a:cubicBezTo>
                  <a:cubicBezTo>
                    <a:pt x="82772" y="104680"/>
                    <a:pt x="104680" y="82772"/>
                    <a:pt x="104680" y="55912"/>
                  </a:cubicBezTo>
                  <a:cubicBezTo>
                    <a:pt x="104680" y="28956"/>
                    <a:pt x="82772" y="7144"/>
                    <a:pt x="55912" y="7144"/>
                  </a:cubicBezTo>
                  <a:close/>
                </a:path>
              </a:pathLst>
            </a:custGeom>
            <a:grp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sym typeface="Calibri" panose="020F0502020204030204" pitchFamily="34" charset="0"/>
              </a:endParaRPr>
            </a:p>
          </p:txBody>
        </p:sp>
      </p:grpSp>
      <p:sp>
        <p:nvSpPr>
          <p:cNvPr id="179" name="TextBox 49">
            <a:extLst>
              <a:ext uri="{FF2B5EF4-FFF2-40B4-BE49-F238E27FC236}">
                <a16:creationId xmlns:a16="http://schemas.microsoft.com/office/drawing/2014/main" id="{FFDE57E9-BFDB-A4BF-4834-185992351C87}"/>
              </a:ext>
            </a:extLst>
          </p:cNvPr>
          <p:cNvSpPr txBox="1"/>
          <p:nvPr/>
        </p:nvSpPr>
        <p:spPr>
          <a:xfrm>
            <a:off x="1981202" y="8310667"/>
            <a:ext cx="3528400"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defTabSz="914400"/>
            <a:r>
              <a:rPr lang="en-US" altLang="zh-CN" b="0" dirty="0">
                <a:solidFill>
                  <a:srgbClr val="E7E6E6">
                    <a:lumMod val="25000"/>
                  </a:srgbClr>
                </a:solidFill>
                <a:latin typeface="Arial" panose="020B0604020202020204" pitchFamily="34" charset="0"/>
                <a:ea typeface="等线" panose="02010600030101010101" pitchFamily="2" charset="-122"/>
                <a:cs typeface="Arial" panose="020B0604020202020204" pitchFamily="34" charset="0"/>
                <a:sym typeface="+mn-lt"/>
              </a:rPr>
              <a:t>101-5 Colin Dr, Holbrook, NY 11741</a:t>
            </a:r>
          </a:p>
        </p:txBody>
      </p:sp>
      <p:grpSp>
        <p:nvGrpSpPr>
          <p:cNvPr id="206" name="组合 205">
            <a:extLst>
              <a:ext uri="{FF2B5EF4-FFF2-40B4-BE49-F238E27FC236}">
                <a16:creationId xmlns:a16="http://schemas.microsoft.com/office/drawing/2014/main" id="{2E48DBB0-4D25-40CC-2ED8-55A83BC0079E}"/>
              </a:ext>
            </a:extLst>
          </p:cNvPr>
          <p:cNvGrpSpPr/>
          <p:nvPr/>
        </p:nvGrpSpPr>
        <p:grpSpPr>
          <a:xfrm>
            <a:off x="220258" y="8935943"/>
            <a:ext cx="6844840" cy="827519"/>
            <a:chOff x="220258" y="8935943"/>
            <a:chExt cx="6844840" cy="827519"/>
          </a:xfrm>
        </p:grpSpPr>
        <p:sp>
          <p:nvSpPr>
            <p:cNvPr id="207" name="文本框 206">
              <a:extLst>
                <a:ext uri="{FF2B5EF4-FFF2-40B4-BE49-F238E27FC236}">
                  <a16:creationId xmlns:a16="http://schemas.microsoft.com/office/drawing/2014/main" id="{0D307D58-8BC7-4521-BB56-3B3835AC1AF3}"/>
                </a:ext>
              </a:extLst>
            </p:cNvPr>
            <p:cNvSpPr txBox="1"/>
            <p:nvPr/>
          </p:nvSpPr>
          <p:spPr>
            <a:xfrm>
              <a:off x="220258" y="8936305"/>
              <a:ext cx="3800832" cy="306109"/>
            </a:xfrm>
            <a:prstGeom prst="rect">
              <a:avLst/>
            </a:prstGeom>
            <a:noFill/>
          </p:spPr>
          <p:txBody>
            <a:bodyPr wrap="square">
              <a:spAutoFit/>
            </a:bodyPr>
            <a:lstStyle/>
            <a:p>
              <a:pPr>
                <a:lnSpc>
                  <a:spcPct val="125000"/>
                </a:lnSpc>
              </a:pPr>
              <a:r>
                <a:rPr lang="en-US" altLang="zh-CN" sz="1200" b="1" i="1" dirty="0">
                  <a:solidFill>
                    <a:schemeClr val="accent2">
                      <a:lumMod val="50000"/>
                    </a:schemeClr>
                  </a:solidFill>
                </a:rPr>
                <a:t>Alfa Chemistry — </a:t>
              </a:r>
              <a:r>
                <a:rPr lang="en-US" altLang="zh-CN" sz="1200" i="1" dirty="0">
                  <a:solidFill>
                    <a:schemeClr val="accent2">
                      <a:lumMod val="50000"/>
                    </a:schemeClr>
                  </a:solidFill>
                </a:rPr>
                <a:t>An ISO9001:2015 certified Supplier</a:t>
              </a:r>
              <a:endParaRPr lang="zh-CN" altLang="en-US" sz="1200" i="1" dirty="0">
                <a:solidFill>
                  <a:schemeClr val="accent2">
                    <a:lumMod val="50000"/>
                  </a:schemeClr>
                </a:solidFill>
              </a:endParaRPr>
            </a:p>
          </p:txBody>
        </p:sp>
        <p:sp>
          <p:nvSpPr>
            <p:cNvPr id="208" name="文本框 207">
              <a:extLst>
                <a:ext uri="{FF2B5EF4-FFF2-40B4-BE49-F238E27FC236}">
                  <a16:creationId xmlns:a16="http://schemas.microsoft.com/office/drawing/2014/main" id="{C56B0188-9795-D5DD-9C9F-082C3B388B16}"/>
                </a:ext>
              </a:extLst>
            </p:cNvPr>
            <p:cNvSpPr txBox="1"/>
            <p:nvPr/>
          </p:nvSpPr>
          <p:spPr>
            <a:xfrm>
              <a:off x="4517405" y="8935943"/>
              <a:ext cx="2547693" cy="824008"/>
            </a:xfrm>
            <a:prstGeom prst="rect">
              <a:avLst/>
            </a:prstGeom>
            <a:noFill/>
          </p:spPr>
          <p:txBody>
            <a:bodyPr wrap="square" rtlCol="0">
              <a:spAutoFit/>
            </a:bodyPr>
            <a:lstStyle/>
            <a:p>
              <a:pPr>
                <a:lnSpc>
                  <a:spcPct val="125000"/>
                </a:lnSpc>
              </a:pPr>
              <a:r>
                <a:rPr lang="fr-FR" altLang="zh-CN" sz="1300" b="1" dirty="0">
                  <a:solidFill>
                    <a:schemeClr val="bg2">
                      <a:lumMod val="25000"/>
                    </a:schemeClr>
                  </a:solidFill>
                </a:rPr>
                <a:t>Tel</a:t>
              </a:r>
              <a:r>
                <a:rPr lang="fr-FR" altLang="zh-CN" sz="1300" dirty="0">
                  <a:solidFill>
                    <a:schemeClr val="bg2">
                      <a:lumMod val="25000"/>
                    </a:schemeClr>
                  </a:solidFill>
                </a:rPr>
                <a:t>: 1-516-662-5404       </a:t>
              </a:r>
            </a:p>
            <a:p>
              <a:pPr>
                <a:lnSpc>
                  <a:spcPct val="125000"/>
                </a:lnSpc>
              </a:pPr>
              <a:r>
                <a:rPr lang="fr-FR" altLang="zh-CN" sz="1300" b="1" dirty="0">
                  <a:solidFill>
                    <a:schemeClr val="bg2">
                      <a:lumMod val="25000"/>
                    </a:schemeClr>
                  </a:solidFill>
                </a:rPr>
                <a:t>Fax</a:t>
              </a:r>
              <a:r>
                <a:rPr lang="fr-FR" altLang="zh-CN" sz="1300" dirty="0">
                  <a:solidFill>
                    <a:schemeClr val="bg2">
                      <a:lumMod val="25000"/>
                    </a:schemeClr>
                  </a:solidFill>
                </a:rPr>
                <a:t>: 1-516-927-0118 </a:t>
              </a:r>
            </a:p>
            <a:p>
              <a:pPr>
                <a:lnSpc>
                  <a:spcPct val="125000"/>
                </a:lnSpc>
              </a:pPr>
              <a:r>
                <a:rPr kumimoji="0" lang="en-US" altLang="zh-CN" sz="1300" b="1"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Email</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 </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info@alfa-chemistry.com</a:t>
              </a:r>
              <a:r>
                <a:rPr lang="fr-FR" altLang="zh-CN" sz="1300" dirty="0">
                  <a:solidFill>
                    <a:schemeClr val="bg2">
                      <a:lumMod val="25000"/>
                    </a:schemeClr>
                  </a:solidFill>
                </a:rPr>
                <a:t>     </a:t>
              </a:r>
            </a:p>
          </p:txBody>
        </p:sp>
        <p:sp>
          <p:nvSpPr>
            <p:cNvPr id="209" name="iconfont-1107-834598">
              <a:extLst>
                <a:ext uri="{FF2B5EF4-FFF2-40B4-BE49-F238E27FC236}">
                  <a16:creationId xmlns:a16="http://schemas.microsoft.com/office/drawing/2014/main" id="{5962D1C2-EC86-7855-3254-6E0921DD9C83}"/>
                </a:ext>
              </a:extLst>
            </p:cNvPr>
            <p:cNvSpPr/>
            <p:nvPr/>
          </p:nvSpPr>
          <p:spPr>
            <a:xfrm>
              <a:off x="4303314" y="8982902"/>
              <a:ext cx="205388" cy="197863"/>
            </a:xfrm>
            <a:custGeom>
              <a:avLst/>
              <a:gdLst>
                <a:gd name="T0" fmla="*/ 2210 w 13712"/>
                <a:gd name="T1" fmla="*/ 2605 h 13203"/>
                <a:gd name="T2" fmla="*/ 4781 w 13712"/>
                <a:gd name="T3" fmla="*/ 2605 h 13203"/>
                <a:gd name="T4" fmla="*/ 4781 w 13712"/>
                <a:gd name="T5" fmla="*/ 5167 h 13203"/>
                <a:gd name="T6" fmla="*/ 4542 w 13712"/>
                <a:gd name="T7" fmla="*/ 6799 h 13203"/>
                <a:gd name="T8" fmla="*/ 7411 w 13712"/>
                <a:gd name="T9" fmla="*/ 9185 h 13203"/>
                <a:gd name="T10" fmla="*/ 9083 w 13712"/>
                <a:gd name="T11" fmla="*/ 9475 h 13203"/>
                <a:gd name="T12" fmla="*/ 11413 w 13712"/>
                <a:gd name="T13" fmla="*/ 9068 h 13203"/>
                <a:gd name="T14" fmla="*/ 11117 w 13712"/>
                <a:gd name="T15" fmla="*/ 12038 h 13203"/>
                <a:gd name="T16" fmla="*/ 4304 w 13712"/>
                <a:gd name="T17" fmla="*/ 9185 h 13203"/>
                <a:gd name="T18" fmla="*/ 2210 w 13712"/>
                <a:gd name="T19" fmla="*/ 2605 h 13203"/>
                <a:gd name="T20" fmla="*/ 7768 w 13712"/>
                <a:gd name="T21" fmla="*/ 3629 h 13203"/>
                <a:gd name="T22" fmla="*/ 7110 w 13712"/>
                <a:gd name="T23" fmla="*/ 2894 h 13203"/>
                <a:gd name="T24" fmla="*/ 8425 w 13712"/>
                <a:gd name="T25" fmla="*/ 2577 h 13203"/>
                <a:gd name="T26" fmla="*/ 11356 w 13712"/>
                <a:gd name="T27" fmla="*/ 6158 h 13203"/>
                <a:gd name="T28" fmla="*/ 10664 w 13712"/>
                <a:gd name="T29" fmla="*/ 6709 h 13203"/>
                <a:gd name="T30" fmla="*/ 10217 w 13712"/>
                <a:gd name="T31" fmla="*/ 5319 h 13203"/>
                <a:gd name="T32" fmla="*/ 7768 w 13712"/>
                <a:gd name="T33" fmla="*/ 3629 h 13203"/>
                <a:gd name="T34" fmla="*/ 9321 w 13712"/>
                <a:gd name="T35" fmla="*/ 1504 h 13203"/>
                <a:gd name="T36" fmla="*/ 8517 w 13712"/>
                <a:gd name="T37" fmla="*/ 606 h 13203"/>
                <a:gd name="T38" fmla="*/ 10129 w 13712"/>
                <a:gd name="T39" fmla="*/ 213 h 13203"/>
                <a:gd name="T40" fmla="*/ 13712 w 13712"/>
                <a:gd name="T41" fmla="*/ 4597 h 13203"/>
                <a:gd name="T42" fmla="*/ 12874 w 13712"/>
                <a:gd name="T43" fmla="*/ 5276 h 13203"/>
                <a:gd name="T44" fmla="*/ 12284 w 13712"/>
                <a:gd name="T45" fmla="*/ 3537 h 13203"/>
                <a:gd name="T46" fmla="*/ 9321 w 13712"/>
                <a:gd name="T47" fmla="*/ 1504 h 13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12" h="13203">
                  <a:moveTo>
                    <a:pt x="2210" y="2605"/>
                  </a:moveTo>
                  <a:cubicBezTo>
                    <a:pt x="2210" y="2605"/>
                    <a:pt x="3166" y="626"/>
                    <a:pt x="4781" y="2605"/>
                  </a:cubicBezTo>
                  <a:cubicBezTo>
                    <a:pt x="6393" y="4586"/>
                    <a:pt x="4781" y="5167"/>
                    <a:pt x="4781" y="5167"/>
                  </a:cubicBezTo>
                  <a:cubicBezTo>
                    <a:pt x="4781" y="5167"/>
                    <a:pt x="3706" y="6158"/>
                    <a:pt x="4542" y="6799"/>
                  </a:cubicBezTo>
                  <a:cubicBezTo>
                    <a:pt x="5378" y="7438"/>
                    <a:pt x="7411" y="9185"/>
                    <a:pt x="7411" y="9185"/>
                  </a:cubicBezTo>
                  <a:cubicBezTo>
                    <a:pt x="7411" y="9185"/>
                    <a:pt x="8217" y="10232"/>
                    <a:pt x="9083" y="9475"/>
                  </a:cubicBezTo>
                  <a:cubicBezTo>
                    <a:pt x="10159" y="8604"/>
                    <a:pt x="10578" y="8457"/>
                    <a:pt x="11413" y="9068"/>
                  </a:cubicBezTo>
                  <a:cubicBezTo>
                    <a:pt x="12872" y="10128"/>
                    <a:pt x="13328" y="11195"/>
                    <a:pt x="11117" y="12038"/>
                  </a:cubicBezTo>
                  <a:cubicBezTo>
                    <a:pt x="8666" y="13203"/>
                    <a:pt x="4304" y="9185"/>
                    <a:pt x="4304" y="9185"/>
                  </a:cubicBezTo>
                  <a:cubicBezTo>
                    <a:pt x="4304" y="9185"/>
                    <a:pt x="0" y="5167"/>
                    <a:pt x="2210" y="2605"/>
                  </a:cubicBezTo>
                  <a:close/>
                  <a:moveTo>
                    <a:pt x="7768" y="3629"/>
                  </a:moveTo>
                  <a:cubicBezTo>
                    <a:pt x="7768" y="3629"/>
                    <a:pt x="6963" y="3712"/>
                    <a:pt x="7110" y="2894"/>
                  </a:cubicBezTo>
                  <a:cubicBezTo>
                    <a:pt x="7177" y="2522"/>
                    <a:pt x="7827" y="2399"/>
                    <a:pt x="8425" y="2577"/>
                  </a:cubicBezTo>
                  <a:cubicBezTo>
                    <a:pt x="9026" y="2751"/>
                    <a:pt x="11265" y="3711"/>
                    <a:pt x="11356" y="6158"/>
                  </a:cubicBezTo>
                  <a:cubicBezTo>
                    <a:pt x="11356" y="6158"/>
                    <a:pt x="11190" y="6845"/>
                    <a:pt x="10664" y="6709"/>
                  </a:cubicBezTo>
                  <a:cubicBezTo>
                    <a:pt x="10100" y="6562"/>
                    <a:pt x="10249" y="5522"/>
                    <a:pt x="10217" y="5319"/>
                  </a:cubicBezTo>
                  <a:cubicBezTo>
                    <a:pt x="10189" y="5116"/>
                    <a:pt x="9413" y="3542"/>
                    <a:pt x="7768" y="3629"/>
                  </a:cubicBezTo>
                  <a:close/>
                  <a:moveTo>
                    <a:pt x="9321" y="1504"/>
                  </a:moveTo>
                  <a:cubicBezTo>
                    <a:pt x="9321" y="1504"/>
                    <a:pt x="8335" y="1604"/>
                    <a:pt x="8517" y="606"/>
                  </a:cubicBezTo>
                  <a:cubicBezTo>
                    <a:pt x="8598" y="149"/>
                    <a:pt x="9395" y="0"/>
                    <a:pt x="10129" y="213"/>
                  </a:cubicBezTo>
                  <a:cubicBezTo>
                    <a:pt x="10861" y="428"/>
                    <a:pt x="13603" y="1604"/>
                    <a:pt x="13712" y="4597"/>
                  </a:cubicBezTo>
                  <a:cubicBezTo>
                    <a:pt x="13712" y="4597"/>
                    <a:pt x="13477" y="5531"/>
                    <a:pt x="12874" y="5276"/>
                  </a:cubicBezTo>
                  <a:cubicBezTo>
                    <a:pt x="12346" y="5050"/>
                    <a:pt x="12319" y="3787"/>
                    <a:pt x="12284" y="3537"/>
                  </a:cubicBezTo>
                  <a:cubicBezTo>
                    <a:pt x="12244" y="3288"/>
                    <a:pt x="11337" y="1396"/>
                    <a:pt x="9321" y="1504"/>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210" name="print_114315">
              <a:extLst>
                <a:ext uri="{FF2B5EF4-FFF2-40B4-BE49-F238E27FC236}">
                  <a16:creationId xmlns:a16="http://schemas.microsoft.com/office/drawing/2014/main" id="{E0737831-A6EF-ED06-6691-549DAFE6B139}"/>
                </a:ext>
              </a:extLst>
            </p:cNvPr>
            <p:cNvSpPr/>
            <p:nvPr/>
          </p:nvSpPr>
          <p:spPr>
            <a:xfrm>
              <a:off x="4327308" y="9274465"/>
              <a:ext cx="180641" cy="179705"/>
            </a:xfrm>
            <a:custGeom>
              <a:avLst/>
              <a:gdLst>
                <a:gd name="connsiteX0" fmla="*/ 130405 w 604816"/>
                <a:gd name="connsiteY0" fmla="*/ 385287 h 601429"/>
                <a:gd name="connsiteX1" fmla="*/ 474623 w 604816"/>
                <a:gd name="connsiteY1" fmla="*/ 385287 h 601429"/>
                <a:gd name="connsiteX2" fmla="*/ 474623 w 604816"/>
                <a:gd name="connsiteY2" fmla="*/ 601429 h 601429"/>
                <a:gd name="connsiteX3" fmla="*/ 130405 w 604816"/>
                <a:gd name="connsiteY3" fmla="*/ 601429 h 601429"/>
                <a:gd name="connsiteX4" fmla="*/ 518777 w 604816"/>
                <a:gd name="connsiteY4" fmla="*/ 171845 h 601429"/>
                <a:gd name="connsiteX5" fmla="*/ 518777 w 604816"/>
                <a:gd name="connsiteY5" fmla="*/ 213443 h 601429"/>
                <a:gd name="connsiteX6" fmla="*/ 560623 w 604816"/>
                <a:gd name="connsiteY6" fmla="*/ 213443 h 601429"/>
                <a:gd name="connsiteX7" fmla="*/ 560623 w 604816"/>
                <a:gd name="connsiteY7" fmla="*/ 171845 h 601429"/>
                <a:gd name="connsiteX8" fmla="*/ 0 w 604816"/>
                <a:gd name="connsiteY8" fmla="*/ 127512 h 601429"/>
                <a:gd name="connsiteX9" fmla="*/ 604816 w 604816"/>
                <a:gd name="connsiteY9" fmla="*/ 127512 h 601429"/>
                <a:gd name="connsiteX10" fmla="*/ 604816 w 604816"/>
                <a:gd name="connsiteY10" fmla="*/ 471236 h 601429"/>
                <a:gd name="connsiteX11" fmla="*/ 516235 w 604816"/>
                <a:gd name="connsiteY11" fmla="*/ 471236 h 601429"/>
                <a:gd name="connsiteX12" fmla="*/ 516235 w 604816"/>
                <a:gd name="connsiteY12" fmla="*/ 343707 h 601429"/>
                <a:gd name="connsiteX13" fmla="*/ 86039 w 604816"/>
                <a:gd name="connsiteY13" fmla="*/ 343707 h 601429"/>
                <a:gd name="connsiteX14" fmla="*/ 86039 w 604816"/>
                <a:gd name="connsiteY14" fmla="*/ 471236 h 601429"/>
                <a:gd name="connsiteX15" fmla="*/ 0 w 604816"/>
                <a:gd name="connsiteY15" fmla="*/ 471236 h 601429"/>
                <a:gd name="connsiteX16" fmla="*/ 130405 w 604816"/>
                <a:gd name="connsiteY16" fmla="*/ 0 h 601429"/>
                <a:gd name="connsiteX17" fmla="*/ 474623 w 604816"/>
                <a:gd name="connsiteY17" fmla="*/ 0 h 601429"/>
                <a:gd name="connsiteX18" fmla="*/ 474623 w 604816"/>
                <a:gd name="connsiteY18" fmla="*/ 85949 h 601429"/>
                <a:gd name="connsiteX19" fmla="*/ 130405 w 604816"/>
                <a:gd name="connsiteY19" fmla="*/ 85949 h 60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816" h="601429">
                  <a:moveTo>
                    <a:pt x="130405" y="385287"/>
                  </a:moveTo>
                  <a:lnTo>
                    <a:pt x="474623" y="385287"/>
                  </a:lnTo>
                  <a:lnTo>
                    <a:pt x="474623" y="601429"/>
                  </a:lnTo>
                  <a:lnTo>
                    <a:pt x="130405" y="601429"/>
                  </a:lnTo>
                  <a:close/>
                  <a:moveTo>
                    <a:pt x="518777" y="171845"/>
                  </a:moveTo>
                  <a:lnTo>
                    <a:pt x="518777" y="213443"/>
                  </a:lnTo>
                  <a:lnTo>
                    <a:pt x="560623" y="213443"/>
                  </a:lnTo>
                  <a:lnTo>
                    <a:pt x="560623" y="171845"/>
                  </a:lnTo>
                  <a:close/>
                  <a:moveTo>
                    <a:pt x="0" y="127512"/>
                  </a:moveTo>
                  <a:lnTo>
                    <a:pt x="604816" y="127512"/>
                  </a:lnTo>
                  <a:lnTo>
                    <a:pt x="604816" y="471236"/>
                  </a:lnTo>
                  <a:lnTo>
                    <a:pt x="516235" y="471236"/>
                  </a:lnTo>
                  <a:lnTo>
                    <a:pt x="516235" y="343707"/>
                  </a:lnTo>
                  <a:lnTo>
                    <a:pt x="86039" y="343707"/>
                  </a:lnTo>
                  <a:lnTo>
                    <a:pt x="86039" y="471236"/>
                  </a:lnTo>
                  <a:lnTo>
                    <a:pt x="0" y="471236"/>
                  </a:lnTo>
                  <a:close/>
                  <a:moveTo>
                    <a:pt x="130405" y="0"/>
                  </a:moveTo>
                  <a:lnTo>
                    <a:pt x="474623" y="0"/>
                  </a:lnTo>
                  <a:lnTo>
                    <a:pt x="474623" y="85949"/>
                  </a:lnTo>
                  <a:lnTo>
                    <a:pt x="130405" y="85949"/>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211" name="iconfont-11899-5651567">
              <a:extLst>
                <a:ext uri="{FF2B5EF4-FFF2-40B4-BE49-F238E27FC236}">
                  <a16:creationId xmlns:a16="http://schemas.microsoft.com/office/drawing/2014/main" id="{2D78A8ED-5DD0-EA20-2602-CB4EA7B87081}"/>
                </a:ext>
              </a:extLst>
            </p:cNvPr>
            <p:cNvSpPr/>
            <p:nvPr/>
          </p:nvSpPr>
          <p:spPr>
            <a:xfrm>
              <a:off x="4317772" y="9551736"/>
              <a:ext cx="199633" cy="149857"/>
            </a:xfrm>
            <a:custGeom>
              <a:avLst/>
              <a:gdLst>
                <a:gd name="T0" fmla="*/ 649 w 10375"/>
                <a:gd name="T1" fmla="*/ 0 h 7781"/>
                <a:gd name="T2" fmla="*/ 9726 w 10375"/>
                <a:gd name="T3" fmla="*/ 0 h 7781"/>
                <a:gd name="T4" fmla="*/ 10375 w 10375"/>
                <a:gd name="T5" fmla="*/ 648 h 7781"/>
                <a:gd name="T6" fmla="*/ 10375 w 10375"/>
                <a:gd name="T7" fmla="*/ 7132 h 7781"/>
                <a:gd name="T8" fmla="*/ 9726 w 10375"/>
                <a:gd name="T9" fmla="*/ 7781 h 7781"/>
                <a:gd name="T10" fmla="*/ 649 w 10375"/>
                <a:gd name="T11" fmla="*/ 7781 h 7781"/>
                <a:gd name="T12" fmla="*/ 0 w 10375"/>
                <a:gd name="T13" fmla="*/ 7132 h 7781"/>
                <a:gd name="T14" fmla="*/ 0 w 10375"/>
                <a:gd name="T15" fmla="*/ 648 h 7781"/>
                <a:gd name="T16" fmla="*/ 649 w 10375"/>
                <a:gd name="T17" fmla="*/ 0 h 7781"/>
                <a:gd name="T18" fmla="*/ 649 w 10375"/>
                <a:gd name="T19" fmla="*/ 1296 h 7781"/>
                <a:gd name="T20" fmla="*/ 649 w 10375"/>
                <a:gd name="T21" fmla="*/ 1945 h 7781"/>
                <a:gd name="T22" fmla="*/ 5196 w 10375"/>
                <a:gd name="T23" fmla="*/ 4538 h 7781"/>
                <a:gd name="T24" fmla="*/ 9726 w 10375"/>
                <a:gd name="T25" fmla="*/ 1944 h 7781"/>
                <a:gd name="T26" fmla="*/ 9726 w 10375"/>
                <a:gd name="T27" fmla="*/ 1296 h 7781"/>
                <a:gd name="T28" fmla="*/ 5196 w 10375"/>
                <a:gd name="T29" fmla="*/ 3890 h 7781"/>
                <a:gd name="T30" fmla="*/ 649 w 10375"/>
                <a:gd name="T31" fmla="*/ 1296 h 7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75" h="7781">
                  <a:moveTo>
                    <a:pt x="649" y="0"/>
                  </a:moveTo>
                  <a:lnTo>
                    <a:pt x="9726" y="0"/>
                  </a:lnTo>
                  <a:cubicBezTo>
                    <a:pt x="10084" y="0"/>
                    <a:pt x="10375" y="290"/>
                    <a:pt x="10375" y="648"/>
                  </a:cubicBezTo>
                  <a:lnTo>
                    <a:pt x="10375" y="7132"/>
                  </a:lnTo>
                  <a:cubicBezTo>
                    <a:pt x="10375" y="7490"/>
                    <a:pt x="10085" y="7781"/>
                    <a:pt x="9726" y="7781"/>
                  </a:cubicBezTo>
                  <a:lnTo>
                    <a:pt x="649" y="7781"/>
                  </a:lnTo>
                  <a:cubicBezTo>
                    <a:pt x="291" y="7781"/>
                    <a:pt x="0" y="7491"/>
                    <a:pt x="0" y="7132"/>
                  </a:cubicBezTo>
                  <a:lnTo>
                    <a:pt x="0" y="648"/>
                  </a:lnTo>
                  <a:cubicBezTo>
                    <a:pt x="0" y="290"/>
                    <a:pt x="290" y="0"/>
                    <a:pt x="649" y="0"/>
                  </a:cubicBezTo>
                  <a:close/>
                  <a:moveTo>
                    <a:pt x="649" y="1296"/>
                  </a:moveTo>
                  <a:lnTo>
                    <a:pt x="649" y="1945"/>
                  </a:lnTo>
                  <a:lnTo>
                    <a:pt x="5196" y="4538"/>
                  </a:lnTo>
                  <a:lnTo>
                    <a:pt x="9726" y="1944"/>
                  </a:lnTo>
                  <a:lnTo>
                    <a:pt x="9726" y="1296"/>
                  </a:lnTo>
                  <a:lnTo>
                    <a:pt x="5196" y="3890"/>
                  </a:lnTo>
                  <a:lnTo>
                    <a:pt x="649" y="1296"/>
                  </a:lnTo>
                  <a:close/>
                </a:path>
              </a:pathLst>
            </a:custGeom>
            <a:solidFill>
              <a:schemeClr val="bg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pitchFamily="34" charset="0"/>
                <a:ea typeface="微软雅黑"/>
                <a:cs typeface="Arial" panose="020B0604020202020204" pitchFamily="34" charset="0"/>
              </a:endParaRPr>
            </a:p>
          </p:txBody>
        </p:sp>
        <p:sp>
          <p:nvSpPr>
            <p:cNvPr id="212" name="文本框 211">
              <a:extLst>
                <a:ext uri="{FF2B5EF4-FFF2-40B4-BE49-F238E27FC236}">
                  <a16:creationId xmlns:a16="http://schemas.microsoft.com/office/drawing/2014/main" id="{404BED59-1DEE-8E95-31CA-F5CF8DDAA265}"/>
                </a:ext>
              </a:extLst>
            </p:cNvPr>
            <p:cNvSpPr txBox="1"/>
            <p:nvPr/>
          </p:nvSpPr>
          <p:spPr>
            <a:xfrm>
              <a:off x="220258" y="9213850"/>
              <a:ext cx="3492500" cy="292388"/>
            </a:xfrm>
            <a:prstGeom prst="rect">
              <a:avLst/>
            </a:prstGeom>
            <a:noFill/>
          </p:spPr>
          <p:txBody>
            <a:bodyPr wrap="square">
              <a:spAutoFit/>
            </a:bodyPr>
            <a:lstStyle/>
            <a:p>
              <a:r>
                <a:rPr lang="en-US" altLang="zh-CN" sz="1300" dirty="0">
                  <a:solidFill>
                    <a:schemeClr val="accent3">
                      <a:lumMod val="50000"/>
                    </a:schemeClr>
                  </a:solidFill>
                  <a:hlinkClick r:id="rId7"/>
                </a:rPr>
                <a:t>https://surfactant.alfa-chemistry.com/</a:t>
              </a:r>
              <a:r>
                <a:rPr lang="en-US" altLang="zh-CN" sz="1300" dirty="0">
                  <a:solidFill>
                    <a:schemeClr val="accent3">
                      <a:lumMod val="50000"/>
                    </a:schemeClr>
                  </a:solidFill>
                </a:rPr>
                <a:t> </a:t>
              </a:r>
              <a:endParaRPr lang="zh-CN" altLang="en-US" sz="1300" dirty="0">
                <a:solidFill>
                  <a:schemeClr val="accent3">
                    <a:lumMod val="50000"/>
                  </a:schemeClr>
                </a:solidFill>
              </a:endParaRPr>
            </a:p>
          </p:txBody>
        </p:sp>
        <p:sp>
          <p:nvSpPr>
            <p:cNvPr id="213" name="文本框 212">
              <a:extLst>
                <a:ext uri="{FF2B5EF4-FFF2-40B4-BE49-F238E27FC236}">
                  <a16:creationId xmlns:a16="http://schemas.microsoft.com/office/drawing/2014/main" id="{B0AD3E85-DE4E-A04C-26B4-A50D5C44B4FB}"/>
                </a:ext>
              </a:extLst>
            </p:cNvPr>
            <p:cNvSpPr txBox="1"/>
            <p:nvPr/>
          </p:nvSpPr>
          <p:spPr>
            <a:xfrm>
              <a:off x="220258" y="9439591"/>
              <a:ext cx="3659317" cy="323871"/>
            </a:xfrm>
            <a:prstGeom prst="rect">
              <a:avLst/>
            </a:prstGeom>
            <a:noFill/>
          </p:spPr>
          <p:txBody>
            <a:bodyPr wrap="square" rtlCol="0">
              <a:spAutoFit/>
            </a:bodyPr>
            <a:lstStyle/>
            <a:p>
              <a:pPr>
                <a:lnSpc>
                  <a:spcPct val="125000"/>
                </a:lnSpc>
              </a:pPr>
              <a:r>
                <a:rPr lang="fr-FR" altLang="zh-CN" sz="1300" dirty="0">
                  <a:solidFill>
                    <a:schemeClr val="bg2">
                      <a:lumMod val="25000"/>
                    </a:schemeClr>
                  </a:solidFill>
                </a:rPr>
                <a:t>101-5 Colin Dr, Holbrook, NY 11741</a:t>
              </a:r>
            </a:p>
          </p:txBody>
        </p:sp>
      </p:grpSp>
    </p:spTree>
    <p:extLst>
      <p:ext uri="{BB962C8B-B14F-4D97-AF65-F5344CB8AC3E}">
        <p14:creationId xmlns:p14="http://schemas.microsoft.com/office/powerpoint/2010/main" val="4109040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6" name="组合 105">
            <a:extLst>
              <a:ext uri="{FF2B5EF4-FFF2-40B4-BE49-F238E27FC236}">
                <a16:creationId xmlns:a16="http://schemas.microsoft.com/office/drawing/2014/main" id="{98D909F1-30FD-BA32-B88B-2AB0D939BAFB}"/>
              </a:ext>
            </a:extLst>
          </p:cNvPr>
          <p:cNvGrpSpPr/>
          <p:nvPr/>
        </p:nvGrpSpPr>
        <p:grpSpPr>
          <a:xfrm>
            <a:off x="4907213" y="7697729"/>
            <a:ext cx="1857363" cy="1997709"/>
            <a:chOff x="5000637" y="7762242"/>
            <a:chExt cx="1857363" cy="1997709"/>
          </a:xfrm>
        </p:grpSpPr>
        <p:sp>
          <p:nvSpPr>
            <p:cNvPr id="107" name="椭圆 106">
              <a:extLst>
                <a:ext uri="{FF2B5EF4-FFF2-40B4-BE49-F238E27FC236}">
                  <a16:creationId xmlns:a16="http://schemas.microsoft.com/office/drawing/2014/main" id="{23C9C940-9FDC-3EB5-6788-8300E4E7C948}"/>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id="{D0471822-E33A-CD1D-EB51-ADAB8F170570}"/>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id="{631AF440-DE17-BF79-83CE-7D1FA91CE894}"/>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a:extLst>
                <a:ext uri="{FF2B5EF4-FFF2-40B4-BE49-F238E27FC236}">
                  <a16:creationId xmlns:a16="http://schemas.microsoft.com/office/drawing/2014/main" id="{2F85D010-85B6-D67A-D18E-5EB325BF7638}"/>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a:extLst>
                <a:ext uri="{FF2B5EF4-FFF2-40B4-BE49-F238E27FC236}">
                  <a16:creationId xmlns:a16="http://schemas.microsoft.com/office/drawing/2014/main" id="{1925D0E5-4DFB-7D47-FBA0-D3518457CD81}"/>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2" name="椭圆 111">
              <a:extLst>
                <a:ext uri="{FF2B5EF4-FFF2-40B4-BE49-F238E27FC236}">
                  <a16:creationId xmlns:a16="http://schemas.microsoft.com/office/drawing/2014/main" id="{A8A1960E-CBD6-60DE-201C-D8147D13A9CC}"/>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3" name="椭圆 112">
              <a:extLst>
                <a:ext uri="{FF2B5EF4-FFF2-40B4-BE49-F238E27FC236}">
                  <a16:creationId xmlns:a16="http://schemas.microsoft.com/office/drawing/2014/main" id="{5EC29061-E1BC-19E5-077C-BC987EB7A3FE}"/>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a:extLst>
                <a:ext uri="{FF2B5EF4-FFF2-40B4-BE49-F238E27FC236}">
                  <a16:creationId xmlns:a16="http://schemas.microsoft.com/office/drawing/2014/main" id="{BFA81285-FD23-D815-DAFF-4DAEC6E37A2D}"/>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a:extLst>
                <a:ext uri="{FF2B5EF4-FFF2-40B4-BE49-F238E27FC236}">
                  <a16:creationId xmlns:a16="http://schemas.microsoft.com/office/drawing/2014/main" id="{99990B9E-9BEC-FCC4-5388-88C6CB75DD12}"/>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a:extLst>
                <a:ext uri="{FF2B5EF4-FFF2-40B4-BE49-F238E27FC236}">
                  <a16:creationId xmlns:a16="http://schemas.microsoft.com/office/drawing/2014/main" id="{F15A764B-AE46-6AF8-AEEB-E423D99C18BC}"/>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a:extLst>
                <a:ext uri="{FF2B5EF4-FFF2-40B4-BE49-F238E27FC236}">
                  <a16:creationId xmlns:a16="http://schemas.microsoft.com/office/drawing/2014/main" id="{DD598BD5-16D2-3A82-D256-62F7B1DB5A23}"/>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20" name="椭圆 119">
              <a:extLst>
                <a:ext uri="{FF2B5EF4-FFF2-40B4-BE49-F238E27FC236}">
                  <a16:creationId xmlns:a16="http://schemas.microsoft.com/office/drawing/2014/main" id="{3A235A73-6502-815B-8903-78F3A31702BE}"/>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21" name="椭圆 120">
              <a:extLst>
                <a:ext uri="{FF2B5EF4-FFF2-40B4-BE49-F238E27FC236}">
                  <a16:creationId xmlns:a16="http://schemas.microsoft.com/office/drawing/2014/main" id="{5286B195-01C2-3F77-98AD-D8900CC838B2}"/>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id="{D60C5C46-54D4-EE03-0343-C0DD2F6CD0C6}"/>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id="{D8CDA7F1-441D-4D33-CCF7-B6A38F4BDFD6}"/>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id="{692E7E13-88E5-603F-CAF6-9FD7BCAF5421}"/>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id="{9C50C3DA-74C6-1E2A-51E4-DCFD0646757D}"/>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27" name="椭圆 126">
              <a:extLst>
                <a:ext uri="{FF2B5EF4-FFF2-40B4-BE49-F238E27FC236}">
                  <a16:creationId xmlns:a16="http://schemas.microsoft.com/office/drawing/2014/main" id="{66136100-0E20-73E7-D86E-A29A99D2CA77}"/>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28" name="椭圆 127">
              <a:extLst>
                <a:ext uri="{FF2B5EF4-FFF2-40B4-BE49-F238E27FC236}">
                  <a16:creationId xmlns:a16="http://schemas.microsoft.com/office/drawing/2014/main" id="{654C8B42-B7B4-3250-32BC-84837580780C}"/>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a:extLst>
                <a:ext uri="{FF2B5EF4-FFF2-40B4-BE49-F238E27FC236}">
                  <a16:creationId xmlns:a16="http://schemas.microsoft.com/office/drawing/2014/main" id="{D558CD64-765A-B4E5-AE1A-82D8956817AF}"/>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id="{32C254D9-C50C-8FF6-E45B-6F23E92D9813}"/>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id="{15C135F7-2F73-D458-8D1C-71FEBAE777E3}"/>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id="{435FE1B0-751E-14F4-55D8-7416A6DCC7BF}"/>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36" name="椭圆 135">
              <a:extLst>
                <a:ext uri="{FF2B5EF4-FFF2-40B4-BE49-F238E27FC236}">
                  <a16:creationId xmlns:a16="http://schemas.microsoft.com/office/drawing/2014/main" id="{42D82414-DD0B-F22A-01A6-DC638D77B285}"/>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38" name="椭圆 137">
              <a:extLst>
                <a:ext uri="{FF2B5EF4-FFF2-40B4-BE49-F238E27FC236}">
                  <a16:creationId xmlns:a16="http://schemas.microsoft.com/office/drawing/2014/main" id="{2F3F184E-829A-29B2-FB65-D08CF4662DAE}"/>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a:extLst>
                <a:ext uri="{FF2B5EF4-FFF2-40B4-BE49-F238E27FC236}">
                  <a16:creationId xmlns:a16="http://schemas.microsoft.com/office/drawing/2014/main" id="{5D668FAC-865D-D404-836C-D07EEB415962}"/>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a:extLst>
                <a:ext uri="{FF2B5EF4-FFF2-40B4-BE49-F238E27FC236}">
                  <a16:creationId xmlns:a16="http://schemas.microsoft.com/office/drawing/2014/main" id="{3581C214-D7A5-D689-A282-D2AAE8E5AF07}"/>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a:extLst>
                <a:ext uri="{FF2B5EF4-FFF2-40B4-BE49-F238E27FC236}">
                  <a16:creationId xmlns:a16="http://schemas.microsoft.com/office/drawing/2014/main" id="{6FE258B4-55E3-6CE8-431E-31C5A8DA13ED}"/>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a:extLst>
                <a:ext uri="{FF2B5EF4-FFF2-40B4-BE49-F238E27FC236}">
                  <a16:creationId xmlns:a16="http://schemas.microsoft.com/office/drawing/2014/main" id="{033744E8-EF49-4E78-327C-30A9C84801E3}"/>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3" name="椭圆 142">
              <a:extLst>
                <a:ext uri="{FF2B5EF4-FFF2-40B4-BE49-F238E27FC236}">
                  <a16:creationId xmlns:a16="http://schemas.microsoft.com/office/drawing/2014/main" id="{578D55F1-CDFC-62F3-EA0F-1853581DA502}"/>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a:extLst>
              <a:ext uri="{FF2B5EF4-FFF2-40B4-BE49-F238E27FC236}">
                <a16:creationId xmlns:a16="http://schemas.microsoft.com/office/drawing/2014/main" id="{155AD8C1-4793-3E0D-34EE-3AAFA16C0989}"/>
              </a:ext>
            </a:extLst>
          </p:cNvPr>
          <p:cNvGrpSpPr/>
          <p:nvPr/>
        </p:nvGrpSpPr>
        <p:grpSpPr>
          <a:xfrm rot="10800000">
            <a:off x="123839" y="169545"/>
            <a:ext cx="1857363" cy="1997709"/>
            <a:chOff x="5000637" y="7762242"/>
            <a:chExt cx="1857363" cy="1997709"/>
          </a:xfrm>
        </p:grpSpPr>
        <p:sp>
          <p:nvSpPr>
            <p:cNvPr id="3" name="椭圆 2">
              <a:extLst>
                <a:ext uri="{FF2B5EF4-FFF2-40B4-BE49-F238E27FC236}">
                  <a16:creationId xmlns:a16="http://schemas.microsoft.com/office/drawing/2014/main" id="{E3CA824F-A4AB-3E7A-B8D4-520DB5D06BBB}"/>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id="{C5C0EC04-FB96-4BD5-7432-DF077E13A282}"/>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3A9426F7-B709-B287-1D76-8913779994E4}"/>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26F028F1-F2A7-1260-7B64-EC90ED337855}"/>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AA5E65B7-42EE-EF88-D8EE-E2CF2A8267D9}"/>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7">
              <a:extLst>
                <a:ext uri="{FF2B5EF4-FFF2-40B4-BE49-F238E27FC236}">
                  <a16:creationId xmlns:a16="http://schemas.microsoft.com/office/drawing/2014/main" id="{C74C277D-43E4-15E6-A28B-EFBE8104FDF8}"/>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8">
              <a:extLst>
                <a:ext uri="{FF2B5EF4-FFF2-40B4-BE49-F238E27FC236}">
                  <a16:creationId xmlns:a16="http://schemas.microsoft.com/office/drawing/2014/main" id="{67499A01-CF1C-0868-6C68-7FA968A21769}"/>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720A9B3A-634E-0598-7215-C226A1CBE2AB}"/>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EABE0F92-1D12-59CE-0930-CADFC99B4F2D}"/>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EA546A2D-9602-116A-EA83-6E6EA2670B99}"/>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EC7B8A2A-DF9C-ACBC-600A-8EB6C3ABEF61}"/>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13">
              <a:extLst>
                <a:ext uri="{FF2B5EF4-FFF2-40B4-BE49-F238E27FC236}">
                  <a16:creationId xmlns:a16="http://schemas.microsoft.com/office/drawing/2014/main" id="{91783EA4-4DA1-1B15-29E2-27B7517B9962}"/>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14">
              <a:extLst>
                <a:ext uri="{FF2B5EF4-FFF2-40B4-BE49-F238E27FC236}">
                  <a16:creationId xmlns:a16="http://schemas.microsoft.com/office/drawing/2014/main" id="{E7CBDACE-8AB5-6C3C-42F3-3B5E9EC1F350}"/>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A59FDE2B-400B-92AF-0359-2D0AC9066C77}"/>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242EF879-68D1-BF51-734C-8B62679D36E4}"/>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62D414B9-33EE-1E36-3179-C7B7D6E23524}"/>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77D3F17C-A20F-1044-9F95-5E7022756A7E}"/>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9">
              <a:extLst>
                <a:ext uri="{FF2B5EF4-FFF2-40B4-BE49-F238E27FC236}">
                  <a16:creationId xmlns:a16="http://schemas.microsoft.com/office/drawing/2014/main" id="{2C0361E8-485D-81F4-994E-C233AF3F2BD8}"/>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20">
              <a:extLst>
                <a:ext uri="{FF2B5EF4-FFF2-40B4-BE49-F238E27FC236}">
                  <a16:creationId xmlns:a16="http://schemas.microsoft.com/office/drawing/2014/main" id="{83B32DAF-D60D-6943-8087-06EFD3571633}"/>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7D1463F3-C586-85CD-8668-5F7E2DB72D69}"/>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C311F17A-52C0-0207-56DA-3020329B76F0}"/>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8D10A4CB-195D-D8E3-1204-53C664ECBB36}"/>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83C4F890-3DCA-AFFC-85D7-DCEA67D828E4}"/>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25">
              <a:extLst>
                <a:ext uri="{FF2B5EF4-FFF2-40B4-BE49-F238E27FC236}">
                  <a16:creationId xmlns:a16="http://schemas.microsoft.com/office/drawing/2014/main" id="{57CE8C79-3308-0BB3-D982-B27104D6F2F1}"/>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6">
              <a:extLst>
                <a:ext uri="{FF2B5EF4-FFF2-40B4-BE49-F238E27FC236}">
                  <a16:creationId xmlns:a16="http://schemas.microsoft.com/office/drawing/2014/main" id="{0418D125-4B6A-1F73-3CCB-ACD6ACE83F8D}"/>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A3DA8248-CC0B-8FF0-80C8-63674CF08786}"/>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DE60EB2A-AD5E-5075-CD99-7A9F99B23262}"/>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6035BE0E-21FC-A616-1005-4137C285D43E}"/>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B5E182C4-8086-1B94-D2A6-2A2D0E5C3653}"/>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31">
              <a:extLst>
                <a:ext uri="{FF2B5EF4-FFF2-40B4-BE49-F238E27FC236}">
                  <a16:creationId xmlns:a16="http://schemas.microsoft.com/office/drawing/2014/main" id="{F84380D4-43E7-FED1-0876-4AD1B50F72E5}"/>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02" name="矩形 101">
            <a:extLst>
              <a:ext uri="{FF2B5EF4-FFF2-40B4-BE49-F238E27FC236}">
                <a16:creationId xmlns:a16="http://schemas.microsoft.com/office/drawing/2014/main" id="{335DE434-3979-3518-BDF7-6E7BB48AACA4}"/>
              </a:ext>
            </a:extLst>
          </p:cNvPr>
          <p:cNvSpPr/>
          <p:nvPr/>
        </p:nvSpPr>
        <p:spPr>
          <a:xfrm>
            <a:off x="406400" y="1219200"/>
            <a:ext cx="1841500" cy="1397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03" name="矩形 102">
            <a:extLst>
              <a:ext uri="{FF2B5EF4-FFF2-40B4-BE49-F238E27FC236}">
                <a16:creationId xmlns:a16="http://schemas.microsoft.com/office/drawing/2014/main" id="{EF9C3FC6-C567-0F95-E05C-35EDAEFE8FB8}"/>
              </a:ext>
            </a:extLst>
          </p:cNvPr>
          <p:cNvSpPr/>
          <p:nvPr/>
        </p:nvSpPr>
        <p:spPr>
          <a:xfrm>
            <a:off x="293264" y="670898"/>
            <a:ext cx="4180768" cy="523220"/>
          </a:xfrm>
          <a:prstGeom prst="rect">
            <a:avLst/>
          </a:prstGeom>
          <a:noFill/>
        </p:spPr>
        <p:txBody>
          <a:bodyPr wrap="square" lIns="91440" tIns="45720" rIns="91440" bIns="45720">
            <a:spAutoFit/>
          </a:bodyPr>
          <a:lstStyle/>
          <a:p>
            <a:r>
              <a:rPr lang="en-US" altLang="zh-CN" sz="2800" b="1" cap="none" spc="0" dirty="0">
                <a:ln w="0"/>
                <a:solidFill>
                  <a:schemeClr val="bg1">
                    <a:lumMod val="50000"/>
                  </a:schemeClr>
                </a:solidFill>
                <a:effectLst>
                  <a:outerShdw blurRad="38100" dist="19050" dir="2700000" algn="tl" rotWithShape="0">
                    <a:schemeClr val="dk1">
                      <a:alpha val="40000"/>
                    </a:schemeClr>
                  </a:outerShdw>
                </a:effectLst>
              </a:rPr>
              <a:t>Lignin-based Surfactants</a:t>
            </a:r>
          </a:p>
        </p:txBody>
      </p:sp>
      <p:cxnSp>
        <p:nvCxnSpPr>
          <p:cNvPr id="149" name="直接连接符 148">
            <a:extLst>
              <a:ext uri="{FF2B5EF4-FFF2-40B4-BE49-F238E27FC236}">
                <a16:creationId xmlns:a16="http://schemas.microsoft.com/office/drawing/2014/main" id="{B7A2961A-E3F2-94C9-2548-D1775A941B5E}"/>
              </a:ext>
            </a:extLst>
          </p:cNvPr>
          <p:cNvCxnSpPr/>
          <p:nvPr/>
        </p:nvCxnSpPr>
        <p:spPr>
          <a:xfrm>
            <a:off x="0" y="8836025"/>
            <a:ext cx="68580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5" name="直接连接符 34">
            <a:extLst>
              <a:ext uri="{FF2B5EF4-FFF2-40B4-BE49-F238E27FC236}">
                <a16:creationId xmlns:a16="http://schemas.microsoft.com/office/drawing/2014/main" id="{16AE1C33-2E6E-128F-6159-6156CD696AF3}"/>
              </a:ext>
            </a:extLst>
          </p:cNvPr>
          <p:cNvCxnSpPr/>
          <p:nvPr/>
        </p:nvCxnSpPr>
        <p:spPr>
          <a:xfrm>
            <a:off x="0" y="8836025"/>
            <a:ext cx="6858000" cy="0"/>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105" name="组合 104">
            <a:extLst>
              <a:ext uri="{FF2B5EF4-FFF2-40B4-BE49-F238E27FC236}">
                <a16:creationId xmlns:a16="http://schemas.microsoft.com/office/drawing/2014/main" id="{F9BA96FB-1D93-295E-1722-F03271040130}"/>
              </a:ext>
            </a:extLst>
          </p:cNvPr>
          <p:cNvGrpSpPr/>
          <p:nvPr/>
        </p:nvGrpSpPr>
        <p:grpSpPr>
          <a:xfrm>
            <a:off x="220258" y="8935943"/>
            <a:ext cx="6844840" cy="827519"/>
            <a:chOff x="220258" y="8935943"/>
            <a:chExt cx="6844840" cy="827519"/>
          </a:xfrm>
        </p:grpSpPr>
        <p:sp>
          <p:nvSpPr>
            <p:cNvPr id="53" name="文本框 52">
              <a:extLst>
                <a:ext uri="{FF2B5EF4-FFF2-40B4-BE49-F238E27FC236}">
                  <a16:creationId xmlns:a16="http://schemas.microsoft.com/office/drawing/2014/main" id="{B348CAFA-5DBD-2CC8-B4D2-B2D394635491}"/>
                </a:ext>
              </a:extLst>
            </p:cNvPr>
            <p:cNvSpPr txBox="1"/>
            <p:nvPr/>
          </p:nvSpPr>
          <p:spPr>
            <a:xfrm>
              <a:off x="220258" y="8936305"/>
              <a:ext cx="3800832" cy="306109"/>
            </a:xfrm>
            <a:prstGeom prst="rect">
              <a:avLst/>
            </a:prstGeom>
            <a:noFill/>
          </p:spPr>
          <p:txBody>
            <a:bodyPr wrap="square">
              <a:spAutoFit/>
            </a:bodyPr>
            <a:lstStyle/>
            <a:p>
              <a:pPr>
                <a:lnSpc>
                  <a:spcPct val="125000"/>
                </a:lnSpc>
              </a:pPr>
              <a:r>
                <a:rPr lang="en-US" altLang="zh-CN" sz="1200" b="1" i="1" dirty="0">
                  <a:solidFill>
                    <a:schemeClr val="accent2">
                      <a:lumMod val="50000"/>
                    </a:schemeClr>
                  </a:solidFill>
                </a:rPr>
                <a:t>Alfa Chemistry — </a:t>
              </a:r>
              <a:r>
                <a:rPr lang="en-US" altLang="zh-CN" sz="1200" i="1" dirty="0">
                  <a:solidFill>
                    <a:schemeClr val="accent2">
                      <a:lumMod val="50000"/>
                    </a:schemeClr>
                  </a:solidFill>
                </a:rPr>
                <a:t>An ISO9001:2015 certified Supplier</a:t>
              </a:r>
              <a:endParaRPr lang="zh-CN" altLang="en-US" sz="1200" i="1" dirty="0">
                <a:solidFill>
                  <a:schemeClr val="accent2">
                    <a:lumMod val="50000"/>
                  </a:schemeClr>
                </a:solidFill>
              </a:endParaRPr>
            </a:p>
          </p:txBody>
        </p:sp>
        <p:sp>
          <p:nvSpPr>
            <p:cNvPr id="66" name="文本框 65">
              <a:extLst>
                <a:ext uri="{FF2B5EF4-FFF2-40B4-BE49-F238E27FC236}">
                  <a16:creationId xmlns:a16="http://schemas.microsoft.com/office/drawing/2014/main" id="{3FE748CA-384C-244E-44AD-D1912D02E3F0}"/>
                </a:ext>
              </a:extLst>
            </p:cNvPr>
            <p:cNvSpPr txBox="1"/>
            <p:nvPr/>
          </p:nvSpPr>
          <p:spPr>
            <a:xfrm>
              <a:off x="4517405" y="8935943"/>
              <a:ext cx="2547693" cy="824008"/>
            </a:xfrm>
            <a:prstGeom prst="rect">
              <a:avLst/>
            </a:prstGeom>
            <a:noFill/>
          </p:spPr>
          <p:txBody>
            <a:bodyPr wrap="square" rtlCol="0">
              <a:spAutoFit/>
            </a:bodyPr>
            <a:lstStyle/>
            <a:p>
              <a:pPr>
                <a:lnSpc>
                  <a:spcPct val="125000"/>
                </a:lnSpc>
              </a:pPr>
              <a:r>
                <a:rPr lang="fr-FR" altLang="zh-CN" sz="1300" b="1" dirty="0">
                  <a:solidFill>
                    <a:schemeClr val="bg2">
                      <a:lumMod val="25000"/>
                    </a:schemeClr>
                  </a:solidFill>
                </a:rPr>
                <a:t>Tel</a:t>
              </a:r>
              <a:r>
                <a:rPr lang="fr-FR" altLang="zh-CN" sz="1300" dirty="0">
                  <a:solidFill>
                    <a:schemeClr val="bg2">
                      <a:lumMod val="25000"/>
                    </a:schemeClr>
                  </a:solidFill>
                </a:rPr>
                <a:t>: 1-516-662-5404       </a:t>
              </a:r>
            </a:p>
            <a:p>
              <a:pPr>
                <a:lnSpc>
                  <a:spcPct val="125000"/>
                </a:lnSpc>
              </a:pPr>
              <a:r>
                <a:rPr lang="fr-FR" altLang="zh-CN" sz="1300" b="1" dirty="0">
                  <a:solidFill>
                    <a:schemeClr val="bg2">
                      <a:lumMod val="25000"/>
                    </a:schemeClr>
                  </a:solidFill>
                </a:rPr>
                <a:t>Fax</a:t>
              </a:r>
              <a:r>
                <a:rPr lang="fr-FR" altLang="zh-CN" sz="1300" dirty="0">
                  <a:solidFill>
                    <a:schemeClr val="bg2">
                      <a:lumMod val="25000"/>
                    </a:schemeClr>
                  </a:solidFill>
                </a:rPr>
                <a:t>: 1-516-927-0118 </a:t>
              </a:r>
            </a:p>
            <a:p>
              <a:pPr>
                <a:lnSpc>
                  <a:spcPct val="125000"/>
                </a:lnSpc>
              </a:pPr>
              <a:r>
                <a:rPr kumimoji="0" lang="en-US" altLang="zh-CN" sz="1300" b="1"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Email</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 </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info@alfa-chemistry.com</a:t>
              </a:r>
              <a:r>
                <a:rPr lang="fr-FR" altLang="zh-CN" sz="1300" dirty="0">
                  <a:solidFill>
                    <a:schemeClr val="bg2">
                      <a:lumMod val="25000"/>
                    </a:schemeClr>
                  </a:solidFill>
                </a:rPr>
                <a:t>     </a:t>
              </a:r>
            </a:p>
          </p:txBody>
        </p:sp>
        <p:sp>
          <p:nvSpPr>
            <p:cNvPr id="67" name="iconfont-1107-834598">
              <a:extLst>
                <a:ext uri="{FF2B5EF4-FFF2-40B4-BE49-F238E27FC236}">
                  <a16:creationId xmlns:a16="http://schemas.microsoft.com/office/drawing/2014/main" id="{1A411750-5F34-FFFF-F564-85320B9363E6}"/>
                </a:ext>
              </a:extLst>
            </p:cNvPr>
            <p:cNvSpPr/>
            <p:nvPr/>
          </p:nvSpPr>
          <p:spPr>
            <a:xfrm>
              <a:off x="4303314" y="8982902"/>
              <a:ext cx="205388" cy="197863"/>
            </a:xfrm>
            <a:custGeom>
              <a:avLst/>
              <a:gdLst>
                <a:gd name="T0" fmla="*/ 2210 w 13712"/>
                <a:gd name="T1" fmla="*/ 2605 h 13203"/>
                <a:gd name="T2" fmla="*/ 4781 w 13712"/>
                <a:gd name="T3" fmla="*/ 2605 h 13203"/>
                <a:gd name="T4" fmla="*/ 4781 w 13712"/>
                <a:gd name="T5" fmla="*/ 5167 h 13203"/>
                <a:gd name="T6" fmla="*/ 4542 w 13712"/>
                <a:gd name="T7" fmla="*/ 6799 h 13203"/>
                <a:gd name="T8" fmla="*/ 7411 w 13712"/>
                <a:gd name="T9" fmla="*/ 9185 h 13203"/>
                <a:gd name="T10" fmla="*/ 9083 w 13712"/>
                <a:gd name="T11" fmla="*/ 9475 h 13203"/>
                <a:gd name="T12" fmla="*/ 11413 w 13712"/>
                <a:gd name="T13" fmla="*/ 9068 h 13203"/>
                <a:gd name="T14" fmla="*/ 11117 w 13712"/>
                <a:gd name="T15" fmla="*/ 12038 h 13203"/>
                <a:gd name="T16" fmla="*/ 4304 w 13712"/>
                <a:gd name="T17" fmla="*/ 9185 h 13203"/>
                <a:gd name="T18" fmla="*/ 2210 w 13712"/>
                <a:gd name="T19" fmla="*/ 2605 h 13203"/>
                <a:gd name="T20" fmla="*/ 7768 w 13712"/>
                <a:gd name="T21" fmla="*/ 3629 h 13203"/>
                <a:gd name="T22" fmla="*/ 7110 w 13712"/>
                <a:gd name="T23" fmla="*/ 2894 h 13203"/>
                <a:gd name="T24" fmla="*/ 8425 w 13712"/>
                <a:gd name="T25" fmla="*/ 2577 h 13203"/>
                <a:gd name="T26" fmla="*/ 11356 w 13712"/>
                <a:gd name="T27" fmla="*/ 6158 h 13203"/>
                <a:gd name="T28" fmla="*/ 10664 w 13712"/>
                <a:gd name="T29" fmla="*/ 6709 h 13203"/>
                <a:gd name="T30" fmla="*/ 10217 w 13712"/>
                <a:gd name="T31" fmla="*/ 5319 h 13203"/>
                <a:gd name="T32" fmla="*/ 7768 w 13712"/>
                <a:gd name="T33" fmla="*/ 3629 h 13203"/>
                <a:gd name="T34" fmla="*/ 9321 w 13712"/>
                <a:gd name="T35" fmla="*/ 1504 h 13203"/>
                <a:gd name="T36" fmla="*/ 8517 w 13712"/>
                <a:gd name="T37" fmla="*/ 606 h 13203"/>
                <a:gd name="T38" fmla="*/ 10129 w 13712"/>
                <a:gd name="T39" fmla="*/ 213 h 13203"/>
                <a:gd name="T40" fmla="*/ 13712 w 13712"/>
                <a:gd name="T41" fmla="*/ 4597 h 13203"/>
                <a:gd name="T42" fmla="*/ 12874 w 13712"/>
                <a:gd name="T43" fmla="*/ 5276 h 13203"/>
                <a:gd name="T44" fmla="*/ 12284 w 13712"/>
                <a:gd name="T45" fmla="*/ 3537 h 13203"/>
                <a:gd name="T46" fmla="*/ 9321 w 13712"/>
                <a:gd name="T47" fmla="*/ 1504 h 13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12" h="13203">
                  <a:moveTo>
                    <a:pt x="2210" y="2605"/>
                  </a:moveTo>
                  <a:cubicBezTo>
                    <a:pt x="2210" y="2605"/>
                    <a:pt x="3166" y="626"/>
                    <a:pt x="4781" y="2605"/>
                  </a:cubicBezTo>
                  <a:cubicBezTo>
                    <a:pt x="6393" y="4586"/>
                    <a:pt x="4781" y="5167"/>
                    <a:pt x="4781" y="5167"/>
                  </a:cubicBezTo>
                  <a:cubicBezTo>
                    <a:pt x="4781" y="5167"/>
                    <a:pt x="3706" y="6158"/>
                    <a:pt x="4542" y="6799"/>
                  </a:cubicBezTo>
                  <a:cubicBezTo>
                    <a:pt x="5378" y="7438"/>
                    <a:pt x="7411" y="9185"/>
                    <a:pt x="7411" y="9185"/>
                  </a:cubicBezTo>
                  <a:cubicBezTo>
                    <a:pt x="7411" y="9185"/>
                    <a:pt x="8217" y="10232"/>
                    <a:pt x="9083" y="9475"/>
                  </a:cubicBezTo>
                  <a:cubicBezTo>
                    <a:pt x="10159" y="8604"/>
                    <a:pt x="10578" y="8457"/>
                    <a:pt x="11413" y="9068"/>
                  </a:cubicBezTo>
                  <a:cubicBezTo>
                    <a:pt x="12872" y="10128"/>
                    <a:pt x="13328" y="11195"/>
                    <a:pt x="11117" y="12038"/>
                  </a:cubicBezTo>
                  <a:cubicBezTo>
                    <a:pt x="8666" y="13203"/>
                    <a:pt x="4304" y="9185"/>
                    <a:pt x="4304" y="9185"/>
                  </a:cubicBezTo>
                  <a:cubicBezTo>
                    <a:pt x="4304" y="9185"/>
                    <a:pt x="0" y="5167"/>
                    <a:pt x="2210" y="2605"/>
                  </a:cubicBezTo>
                  <a:close/>
                  <a:moveTo>
                    <a:pt x="7768" y="3629"/>
                  </a:moveTo>
                  <a:cubicBezTo>
                    <a:pt x="7768" y="3629"/>
                    <a:pt x="6963" y="3712"/>
                    <a:pt x="7110" y="2894"/>
                  </a:cubicBezTo>
                  <a:cubicBezTo>
                    <a:pt x="7177" y="2522"/>
                    <a:pt x="7827" y="2399"/>
                    <a:pt x="8425" y="2577"/>
                  </a:cubicBezTo>
                  <a:cubicBezTo>
                    <a:pt x="9026" y="2751"/>
                    <a:pt x="11265" y="3711"/>
                    <a:pt x="11356" y="6158"/>
                  </a:cubicBezTo>
                  <a:cubicBezTo>
                    <a:pt x="11356" y="6158"/>
                    <a:pt x="11190" y="6845"/>
                    <a:pt x="10664" y="6709"/>
                  </a:cubicBezTo>
                  <a:cubicBezTo>
                    <a:pt x="10100" y="6562"/>
                    <a:pt x="10249" y="5522"/>
                    <a:pt x="10217" y="5319"/>
                  </a:cubicBezTo>
                  <a:cubicBezTo>
                    <a:pt x="10189" y="5116"/>
                    <a:pt x="9413" y="3542"/>
                    <a:pt x="7768" y="3629"/>
                  </a:cubicBezTo>
                  <a:close/>
                  <a:moveTo>
                    <a:pt x="9321" y="1504"/>
                  </a:moveTo>
                  <a:cubicBezTo>
                    <a:pt x="9321" y="1504"/>
                    <a:pt x="8335" y="1604"/>
                    <a:pt x="8517" y="606"/>
                  </a:cubicBezTo>
                  <a:cubicBezTo>
                    <a:pt x="8598" y="149"/>
                    <a:pt x="9395" y="0"/>
                    <a:pt x="10129" y="213"/>
                  </a:cubicBezTo>
                  <a:cubicBezTo>
                    <a:pt x="10861" y="428"/>
                    <a:pt x="13603" y="1604"/>
                    <a:pt x="13712" y="4597"/>
                  </a:cubicBezTo>
                  <a:cubicBezTo>
                    <a:pt x="13712" y="4597"/>
                    <a:pt x="13477" y="5531"/>
                    <a:pt x="12874" y="5276"/>
                  </a:cubicBezTo>
                  <a:cubicBezTo>
                    <a:pt x="12346" y="5050"/>
                    <a:pt x="12319" y="3787"/>
                    <a:pt x="12284" y="3537"/>
                  </a:cubicBezTo>
                  <a:cubicBezTo>
                    <a:pt x="12244" y="3288"/>
                    <a:pt x="11337" y="1396"/>
                    <a:pt x="9321" y="1504"/>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68" name="print_114315">
              <a:extLst>
                <a:ext uri="{FF2B5EF4-FFF2-40B4-BE49-F238E27FC236}">
                  <a16:creationId xmlns:a16="http://schemas.microsoft.com/office/drawing/2014/main" id="{F6EE0314-E590-840F-4826-38DAC1BDD0FF}"/>
                </a:ext>
              </a:extLst>
            </p:cNvPr>
            <p:cNvSpPr/>
            <p:nvPr/>
          </p:nvSpPr>
          <p:spPr>
            <a:xfrm>
              <a:off x="4327308" y="9274465"/>
              <a:ext cx="180641" cy="179705"/>
            </a:xfrm>
            <a:custGeom>
              <a:avLst/>
              <a:gdLst>
                <a:gd name="connsiteX0" fmla="*/ 130405 w 604816"/>
                <a:gd name="connsiteY0" fmla="*/ 385287 h 601429"/>
                <a:gd name="connsiteX1" fmla="*/ 474623 w 604816"/>
                <a:gd name="connsiteY1" fmla="*/ 385287 h 601429"/>
                <a:gd name="connsiteX2" fmla="*/ 474623 w 604816"/>
                <a:gd name="connsiteY2" fmla="*/ 601429 h 601429"/>
                <a:gd name="connsiteX3" fmla="*/ 130405 w 604816"/>
                <a:gd name="connsiteY3" fmla="*/ 601429 h 601429"/>
                <a:gd name="connsiteX4" fmla="*/ 518777 w 604816"/>
                <a:gd name="connsiteY4" fmla="*/ 171845 h 601429"/>
                <a:gd name="connsiteX5" fmla="*/ 518777 w 604816"/>
                <a:gd name="connsiteY5" fmla="*/ 213443 h 601429"/>
                <a:gd name="connsiteX6" fmla="*/ 560623 w 604816"/>
                <a:gd name="connsiteY6" fmla="*/ 213443 h 601429"/>
                <a:gd name="connsiteX7" fmla="*/ 560623 w 604816"/>
                <a:gd name="connsiteY7" fmla="*/ 171845 h 601429"/>
                <a:gd name="connsiteX8" fmla="*/ 0 w 604816"/>
                <a:gd name="connsiteY8" fmla="*/ 127512 h 601429"/>
                <a:gd name="connsiteX9" fmla="*/ 604816 w 604816"/>
                <a:gd name="connsiteY9" fmla="*/ 127512 h 601429"/>
                <a:gd name="connsiteX10" fmla="*/ 604816 w 604816"/>
                <a:gd name="connsiteY10" fmla="*/ 471236 h 601429"/>
                <a:gd name="connsiteX11" fmla="*/ 516235 w 604816"/>
                <a:gd name="connsiteY11" fmla="*/ 471236 h 601429"/>
                <a:gd name="connsiteX12" fmla="*/ 516235 w 604816"/>
                <a:gd name="connsiteY12" fmla="*/ 343707 h 601429"/>
                <a:gd name="connsiteX13" fmla="*/ 86039 w 604816"/>
                <a:gd name="connsiteY13" fmla="*/ 343707 h 601429"/>
                <a:gd name="connsiteX14" fmla="*/ 86039 w 604816"/>
                <a:gd name="connsiteY14" fmla="*/ 471236 h 601429"/>
                <a:gd name="connsiteX15" fmla="*/ 0 w 604816"/>
                <a:gd name="connsiteY15" fmla="*/ 471236 h 601429"/>
                <a:gd name="connsiteX16" fmla="*/ 130405 w 604816"/>
                <a:gd name="connsiteY16" fmla="*/ 0 h 601429"/>
                <a:gd name="connsiteX17" fmla="*/ 474623 w 604816"/>
                <a:gd name="connsiteY17" fmla="*/ 0 h 601429"/>
                <a:gd name="connsiteX18" fmla="*/ 474623 w 604816"/>
                <a:gd name="connsiteY18" fmla="*/ 85949 h 601429"/>
                <a:gd name="connsiteX19" fmla="*/ 130405 w 604816"/>
                <a:gd name="connsiteY19" fmla="*/ 85949 h 60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816" h="601429">
                  <a:moveTo>
                    <a:pt x="130405" y="385287"/>
                  </a:moveTo>
                  <a:lnTo>
                    <a:pt x="474623" y="385287"/>
                  </a:lnTo>
                  <a:lnTo>
                    <a:pt x="474623" y="601429"/>
                  </a:lnTo>
                  <a:lnTo>
                    <a:pt x="130405" y="601429"/>
                  </a:lnTo>
                  <a:close/>
                  <a:moveTo>
                    <a:pt x="518777" y="171845"/>
                  </a:moveTo>
                  <a:lnTo>
                    <a:pt x="518777" y="213443"/>
                  </a:lnTo>
                  <a:lnTo>
                    <a:pt x="560623" y="213443"/>
                  </a:lnTo>
                  <a:lnTo>
                    <a:pt x="560623" y="171845"/>
                  </a:lnTo>
                  <a:close/>
                  <a:moveTo>
                    <a:pt x="0" y="127512"/>
                  </a:moveTo>
                  <a:lnTo>
                    <a:pt x="604816" y="127512"/>
                  </a:lnTo>
                  <a:lnTo>
                    <a:pt x="604816" y="471236"/>
                  </a:lnTo>
                  <a:lnTo>
                    <a:pt x="516235" y="471236"/>
                  </a:lnTo>
                  <a:lnTo>
                    <a:pt x="516235" y="343707"/>
                  </a:lnTo>
                  <a:lnTo>
                    <a:pt x="86039" y="343707"/>
                  </a:lnTo>
                  <a:lnTo>
                    <a:pt x="86039" y="471236"/>
                  </a:lnTo>
                  <a:lnTo>
                    <a:pt x="0" y="471236"/>
                  </a:lnTo>
                  <a:close/>
                  <a:moveTo>
                    <a:pt x="130405" y="0"/>
                  </a:moveTo>
                  <a:lnTo>
                    <a:pt x="474623" y="0"/>
                  </a:lnTo>
                  <a:lnTo>
                    <a:pt x="474623" y="85949"/>
                  </a:lnTo>
                  <a:lnTo>
                    <a:pt x="130405" y="85949"/>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69" name="iconfont-11899-5651567">
              <a:extLst>
                <a:ext uri="{FF2B5EF4-FFF2-40B4-BE49-F238E27FC236}">
                  <a16:creationId xmlns:a16="http://schemas.microsoft.com/office/drawing/2014/main" id="{82090362-C488-5F8A-77FC-12F46F740F76}"/>
                </a:ext>
              </a:extLst>
            </p:cNvPr>
            <p:cNvSpPr/>
            <p:nvPr/>
          </p:nvSpPr>
          <p:spPr>
            <a:xfrm>
              <a:off x="4317772" y="9551736"/>
              <a:ext cx="199633" cy="149857"/>
            </a:xfrm>
            <a:custGeom>
              <a:avLst/>
              <a:gdLst>
                <a:gd name="T0" fmla="*/ 649 w 10375"/>
                <a:gd name="T1" fmla="*/ 0 h 7781"/>
                <a:gd name="T2" fmla="*/ 9726 w 10375"/>
                <a:gd name="T3" fmla="*/ 0 h 7781"/>
                <a:gd name="T4" fmla="*/ 10375 w 10375"/>
                <a:gd name="T5" fmla="*/ 648 h 7781"/>
                <a:gd name="T6" fmla="*/ 10375 w 10375"/>
                <a:gd name="T7" fmla="*/ 7132 h 7781"/>
                <a:gd name="T8" fmla="*/ 9726 w 10375"/>
                <a:gd name="T9" fmla="*/ 7781 h 7781"/>
                <a:gd name="T10" fmla="*/ 649 w 10375"/>
                <a:gd name="T11" fmla="*/ 7781 h 7781"/>
                <a:gd name="T12" fmla="*/ 0 w 10375"/>
                <a:gd name="T13" fmla="*/ 7132 h 7781"/>
                <a:gd name="T14" fmla="*/ 0 w 10375"/>
                <a:gd name="T15" fmla="*/ 648 h 7781"/>
                <a:gd name="T16" fmla="*/ 649 w 10375"/>
                <a:gd name="T17" fmla="*/ 0 h 7781"/>
                <a:gd name="T18" fmla="*/ 649 w 10375"/>
                <a:gd name="T19" fmla="*/ 1296 h 7781"/>
                <a:gd name="T20" fmla="*/ 649 w 10375"/>
                <a:gd name="T21" fmla="*/ 1945 h 7781"/>
                <a:gd name="T22" fmla="*/ 5196 w 10375"/>
                <a:gd name="T23" fmla="*/ 4538 h 7781"/>
                <a:gd name="T24" fmla="*/ 9726 w 10375"/>
                <a:gd name="T25" fmla="*/ 1944 h 7781"/>
                <a:gd name="T26" fmla="*/ 9726 w 10375"/>
                <a:gd name="T27" fmla="*/ 1296 h 7781"/>
                <a:gd name="T28" fmla="*/ 5196 w 10375"/>
                <a:gd name="T29" fmla="*/ 3890 h 7781"/>
                <a:gd name="T30" fmla="*/ 649 w 10375"/>
                <a:gd name="T31" fmla="*/ 1296 h 7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75" h="7781">
                  <a:moveTo>
                    <a:pt x="649" y="0"/>
                  </a:moveTo>
                  <a:lnTo>
                    <a:pt x="9726" y="0"/>
                  </a:lnTo>
                  <a:cubicBezTo>
                    <a:pt x="10084" y="0"/>
                    <a:pt x="10375" y="290"/>
                    <a:pt x="10375" y="648"/>
                  </a:cubicBezTo>
                  <a:lnTo>
                    <a:pt x="10375" y="7132"/>
                  </a:lnTo>
                  <a:cubicBezTo>
                    <a:pt x="10375" y="7490"/>
                    <a:pt x="10085" y="7781"/>
                    <a:pt x="9726" y="7781"/>
                  </a:cubicBezTo>
                  <a:lnTo>
                    <a:pt x="649" y="7781"/>
                  </a:lnTo>
                  <a:cubicBezTo>
                    <a:pt x="291" y="7781"/>
                    <a:pt x="0" y="7491"/>
                    <a:pt x="0" y="7132"/>
                  </a:cubicBezTo>
                  <a:lnTo>
                    <a:pt x="0" y="648"/>
                  </a:lnTo>
                  <a:cubicBezTo>
                    <a:pt x="0" y="290"/>
                    <a:pt x="290" y="0"/>
                    <a:pt x="649" y="0"/>
                  </a:cubicBezTo>
                  <a:close/>
                  <a:moveTo>
                    <a:pt x="649" y="1296"/>
                  </a:moveTo>
                  <a:lnTo>
                    <a:pt x="649" y="1945"/>
                  </a:lnTo>
                  <a:lnTo>
                    <a:pt x="5196" y="4538"/>
                  </a:lnTo>
                  <a:lnTo>
                    <a:pt x="9726" y="1944"/>
                  </a:lnTo>
                  <a:lnTo>
                    <a:pt x="9726" y="1296"/>
                  </a:lnTo>
                  <a:lnTo>
                    <a:pt x="5196" y="3890"/>
                  </a:lnTo>
                  <a:lnTo>
                    <a:pt x="649" y="1296"/>
                  </a:lnTo>
                  <a:close/>
                </a:path>
              </a:pathLst>
            </a:custGeom>
            <a:solidFill>
              <a:schemeClr val="bg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pitchFamily="34" charset="0"/>
                <a:ea typeface="微软雅黑"/>
                <a:cs typeface="Arial" panose="020B0604020202020204" pitchFamily="34" charset="0"/>
              </a:endParaRPr>
            </a:p>
          </p:txBody>
        </p:sp>
        <p:sp>
          <p:nvSpPr>
            <p:cNvPr id="70" name="文本框 69">
              <a:extLst>
                <a:ext uri="{FF2B5EF4-FFF2-40B4-BE49-F238E27FC236}">
                  <a16:creationId xmlns:a16="http://schemas.microsoft.com/office/drawing/2014/main" id="{42134131-DF03-4ED4-76DA-B59343F4AC72}"/>
                </a:ext>
              </a:extLst>
            </p:cNvPr>
            <p:cNvSpPr txBox="1"/>
            <p:nvPr/>
          </p:nvSpPr>
          <p:spPr>
            <a:xfrm>
              <a:off x="220258" y="9213850"/>
              <a:ext cx="3492500" cy="292388"/>
            </a:xfrm>
            <a:prstGeom prst="rect">
              <a:avLst/>
            </a:prstGeom>
            <a:noFill/>
          </p:spPr>
          <p:txBody>
            <a:bodyPr wrap="square">
              <a:spAutoFit/>
            </a:bodyPr>
            <a:lstStyle/>
            <a:p>
              <a:r>
                <a:rPr lang="en-US" altLang="zh-CN" sz="1300" dirty="0">
                  <a:solidFill>
                    <a:schemeClr val="accent3">
                      <a:lumMod val="50000"/>
                    </a:schemeClr>
                  </a:solidFill>
                  <a:hlinkClick r:id="rId3"/>
                </a:rPr>
                <a:t>https://surfactant.alfa-chemistry.com/</a:t>
              </a:r>
              <a:r>
                <a:rPr lang="en-US" altLang="zh-CN" sz="1300" dirty="0">
                  <a:solidFill>
                    <a:schemeClr val="accent3">
                      <a:lumMod val="50000"/>
                    </a:schemeClr>
                  </a:solidFill>
                </a:rPr>
                <a:t> </a:t>
              </a:r>
              <a:endParaRPr lang="zh-CN" altLang="en-US" sz="1300" dirty="0">
                <a:solidFill>
                  <a:schemeClr val="accent3">
                    <a:lumMod val="50000"/>
                  </a:schemeClr>
                </a:solidFill>
              </a:endParaRPr>
            </a:p>
          </p:txBody>
        </p:sp>
        <p:sp>
          <p:nvSpPr>
            <p:cNvPr id="104" name="文本框 103">
              <a:extLst>
                <a:ext uri="{FF2B5EF4-FFF2-40B4-BE49-F238E27FC236}">
                  <a16:creationId xmlns:a16="http://schemas.microsoft.com/office/drawing/2014/main" id="{2E3A93FA-916D-4A46-08D7-7DDC282A78E0}"/>
                </a:ext>
              </a:extLst>
            </p:cNvPr>
            <p:cNvSpPr txBox="1"/>
            <p:nvPr/>
          </p:nvSpPr>
          <p:spPr>
            <a:xfrm>
              <a:off x="220258" y="9439591"/>
              <a:ext cx="3659317" cy="323871"/>
            </a:xfrm>
            <a:prstGeom prst="rect">
              <a:avLst/>
            </a:prstGeom>
            <a:noFill/>
          </p:spPr>
          <p:txBody>
            <a:bodyPr wrap="square" rtlCol="0">
              <a:spAutoFit/>
            </a:bodyPr>
            <a:lstStyle/>
            <a:p>
              <a:pPr>
                <a:lnSpc>
                  <a:spcPct val="125000"/>
                </a:lnSpc>
              </a:pPr>
              <a:r>
                <a:rPr lang="fr-FR" altLang="zh-CN" sz="1300" dirty="0">
                  <a:solidFill>
                    <a:schemeClr val="bg2">
                      <a:lumMod val="25000"/>
                    </a:schemeClr>
                  </a:solidFill>
                </a:rPr>
                <a:t>101-5 Colin Dr, Holbrook, NY 11741</a:t>
              </a:r>
            </a:p>
          </p:txBody>
        </p:sp>
      </p:grpSp>
      <p:pic>
        <p:nvPicPr>
          <p:cNvPr id="146" name="图片 145" descr="图示&#10;&#10;描述已自动生成">
            <a:extLst>
              <a:ext uri="{FF2B5EF4-FFF2-40B4-BE49-F238E27FC236}">
                <a16:creationId xmlns:a16="http://schemas.microsoft.com/office/drawing/2014/main" id="{F5FBD73B-2056-F9CC-79B2-C9D81DC3BE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3518" y="1278718"/>
            <a:ext cx="3965742" cy="1889559"/>
          </a:xfrm>
          <a:prstGeom prst="rect">
            <a:avLst/>
          </a:prstGeom>
          <a:ln>
            <a:solidFill>
              <a:schemeClr val="bg2">
                <a:lumMod val="90000"/>
              </a:schemeClr>
            </a:solidFill>
          </a:ln>
        </p:spPr>
      </p:pic>
      <p:sp>
        <p:nvSpPr>
          <p:cNvPr id="153" name="文本框 152">
            <a:extLst>
              <a:ext uri="{FF2B5EF4-FFF2-40B4-BE49-F238E27FC236}">
                <a16:creationId xmlns:a16="http://schemas.microsoft.com/office/drawing/2014/main" id="{AE9A8042-2EA6-328C-5135-FF43063291CA}"/>
              </a:ext>
            </a:extLst>
          </p:cNvPr>
          <p:cNvSpPr txBox="1"/>
          <p:nvPr/>
        </p:nvSpPr>
        <p:spPr>
          <a:xfrm>
            <a:off x="3363759" y="3178098"/>
            <a:ext cx="3386621" cy="276999"/>
          </a:xfrm>
          <a:prstGeom prst="rect">
            <a:avLst/>
          </a:prstGeom>
          <a:noFill/>
        </p:spPr>
        <p:txBody>
          <a:bodyPr wrap="square">
            <a:spAutoFit/>
          </a:bodyPr>
          <a:lstStyle/>
          <a:p>
            <a:r>
              <a:rPr lang="en-US" altLang="zh-CN" sz="1200" i="1" dirty="0"/>
              <a:t>Fig. 1 Occurrence of lignin in nature*</a:t>
            </a:r>
            <a:endParaRPr lang="zh-CN" altLang="en-US" sz="1200" i="1" dirty="0"/>
          </a:p>
        </p:txBody>
      </p:sp>
      <p:sp>
        <p:nvSpPr>
          <p:cNvPr id="158" name="文本框 157">
            <a:extLst>
              <a:ext uri="{FF2B5EF4-FFF2-40B4-BE49-F238E27FC236}">
                <a16:creationId xmlns:a16="http://schemas.microsoft.com/office/drawing/2014/main" id="{CBEAF09A-A050-3B26-6D1A-0E8D34C88C09}"/>
              </a:ext>
            </a:extLst>
          </p:cNvPr>
          <p:cNvSpPr txBox="1"/>
          <p:nvPr/>
        </p:nvSpPr>
        <p:spPr>
          <a:xfrm>
            <a:off x="123838" y="8575514"/>
            <a:ext cx="5896353" cy="246221"/>
          </a:xfrm>
          <a:prstGeom prst="rect">
            <a:avLst/>
          </a:prstGeom>
          <a:noFill/>
        </p:spPr>
        <p:txBody>
          <a:bodyPr wrap="square">
            <a:spAutoFit/>
          </a:bodyPr>
          <a:lstStyle/>
          <a:p>
            <a:r>
              <a:rPr lang="en-US" altLang="zh-CN" sz="1000" dirty="0"/>
              <a:t>* Judith Becker. A ﬁeld of dreams: Lignin valorization into chemicals, materials, fuels, and health-care products.  </a:t>
            </a:r>
            <a:endParaRPr lang="zh-CN" altLang="en-US" sz="1000" dirty="0"/>
          </a:p>
        </p:txBody>
      </p:sp>
      <p:sp>
        <p:nvSpPr>
          <p:cNvPr id="180" name="文本框 179">
            <a:extLst>
              <a:ext uri="{FF2B5EF4-FFF2-40B4-BE49-F238E27FC236}">
                <a16:creationId xmlns:a16="http://schemas.microsoft.com/office/drawing/2014/main" id="{EDE8B836-673F-FD97-A3D6-88BDFF2FBB1B}"/>
              </a:ext>
            </a:extLst>
          </p:cNvPr>
          <p:cNvSpPr txBox="1"/>
          <p:nvPr/>
        </p:nvSpPr>
        <p:spPr>
          <a:xfrm>
            <a:off x="293264" y="1423413"/>
            <a:ext cx="2410253" cy="1916166"/>
          </a:xfrm>
          <a:prstGeom prst="rect">
            <a:avLst/>
          </a:prstGeom>
          <a:noFill/>
        </p:spPr>
        <p:txBody>
          <a:bodyPr wrap="square">
            <a:spAutoFit/>
          </a:bodyPr>
          <a:lstStyle/>
          <a:p>
            <a:pPr>
              <a:lnSpc>
                <a:spcPct val="125000"/>
              </a:lnSpc>
            </a:pPr>
            <a:r>
              <a:rPr lang="en-US" altLang="zh-CN" sz="1600" dirty="0"/>
              <a:t>Lignin is ranked second after cellulose in availability as a natural polymer on earth and can be utilized to produce value-added products.</a:t>
            </a:r>
            <a:endParaRPr lang="zh-CN" altLang="en-US" sz="1600" dirty="0"/>
          </a:p>
        </p:txBody>
      </p:sp>
      <p:sp>
        <p:nvSpPr>
          <p:cNvPr id="183" name="文本框 182">
            <a:extLst>
              <a:ext uri="{FF2B5EF4-FFF2-40B4-BE49-F238E27FC236}">
                <a16:creationId xmlns:a16="http://schemas.microsoft.com/office/drawing/2014/main" id="{EDBBC0FD-0ED3-9C11-B48A-9FCE1C965169}"/>
              </a:ext>
            </a:extLst>
          </p:cNvPr>
          <p:cNvSpPr txBox="1"/>
          <p:nvPr/>
        </p:nvSpPr>
        <p:spPr>
          <a:xfrm>
            <a:off x="283480" y="3439858"/>
            <a:ext cx="6291040" cy="1608389"/>
          </a:xfrm>
          <a:prstGeom prst="rect">
            <a:avLst/>
          </a:prstGeom>
          <a:noFill/>
        </p:spPr>
        <p:txBody>
          <a:bodyPr wrap="square">
            <a:spAutoFit/>
          </a:bodyPr>
          <a:lstStyle/>
          <a:p>
            <a:pPr>
              <a:lnSpc>
                <a:spcPct val="125000"/>
              </a:lnSpc>
            </a:pPr>
            <a:r>
              <a:rPr lang="en-US" altLang="zh-CN" sz="1600" dirty="0"/>
              <a:t>Lignin has great potential for use as a surfactant given its hydrophobic aromatic configuration. Lignosulfonates produced as the by-products of the sulfite pulping processes are currently used as surfactants. Lignosulfonates possess a hydrophilic sulfonate group on their aliphatic head and a hydrophobic aromatic ring. </a:t>
            </a:r>
          </a:p>
        </p:txBody>
      </p:sp>
      <p:grpSp>
        <p:nvGrpSpPr>
          <p:cNvPr id="194" name="组合 193">
            <a:extLst>
              <a:ext uri="{FF2B5EF4-FFF2-40B4-BE49-F238E27FC236}">
                <a16:creationId xmlns:a16="http://schemas.microsoft.com/office/drawing/2014/main" id="{65C8FC4D-5858-5E87-3499-8639AF185DFA}"/>
              </a:ext>
            </a:extLst>
          </p:cNvPr>
          <p:cNvGrpSpPr/>
          <p:nvPr/>
        </p:nvGrpSpPr>
        <p:grpSpPr>
          <a:xfrm>
            <a:off x="277799" y="5212641"/>
            <a:ext cx="2846401" cy="2900910"/>
            <a:chOff x="405928" y="5212641"/>
            <a:chExt cx="2751865" cy="2900910"/>
          </a:xfrm>
        </p:grpSpPr>
        <p:sp>
          <p:nvSpPr>
            <p:cNvPr id="184" name="矩形 183">
              <a:extLst>
                <a:ext uri="{FF2B5EF4-FFF2-40B4-BE49-F238E27FC236}">
                  <a16:creationId xmlns:a16="http://schemas.microsoft.com/office/drawing/2014/main" id="{7AA910C7-0BE9-4BFF-1BBC-4633BCFB87F0}"/>
                </a:ext>
              </a:extLst>
            </p:cNvPr>
            <p:cNvSpPr/>
            <p:nvPr/>
          </p:nvSpPr>
          <p:spPr>
            <a:xfrm>
              <a:off x="410032" y="5212641"/>
              <a:ext cx="2747761" cy="481880"/>
            </a:xfrm>
            <a:prstGeom prst="rect">
              <a:avLst/>
            </a:prstGeom>
            <a:solidFill>
              <a:schemeClr val="accent2">
                <a:lumMod val="75000"/>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86" name="文本框 185">
              <a:extLst>
                <a:ext uri="{FF2B5EF4-FFF2-40B4-BE49-F238E27FC236}">
                  <a16:creationId xmlns:a16="http://schemas.microsoft.com/office/drawing/2014/main" id="{5CC0B622-9A9F-700B-C381-8DEE5CD5EB11}"/>
                </a:ext>
              </a:extLst>
            </p:cNvPr>
            <p:cNvSpPr txBox="1"/>
            <p:nvPr/>
          </p:nvSpPr>
          <p:spPr>
            <a:xfrm>
              <a:off x="405928" y="5332334"/>
              <a:ext cx="1562100" cy="369332"/>
            </a:xfrm>
            <a:prstGeom prst="rect">
              <a:avLst/>
            </a:prstGeom>
            <a:noFill/>
          </p:spPr>
          <p:txBody>
            <a:bodyPr wrap="square" rtlCol="0">
              <a:spAutoFit/>
            </a:bodyPr>
            <a:lstStyle/>
            <a:p>
              <a:r>
                <a:rPr lang="en-US" altLang="zh-CN" b="1" dirty="0"/>
                <a:t>Properties:</a:t>
              </a:r>
              <a:endParaRPr lang="zh-CN" altLang="en-US" b="1" dirty="0"/>
            </a:p>
          </p:txBody>
        </p:sp>
        <p:sp>
          <p:nvSpPr>
            <p:cNvPr id="188" name="矩形 187">
              <a:extLst>
                <a:ext uri="{FF2B5EF4-FFF2-40B4-BE49-F238E27FC236}">
                  <a16:creationId xmlns:a16="http://schemas.microsoft.com/office/drawing/2014/main" id="{9CD94E4B-550E-F7E6-9E38-A20004058B02}"/>
                </a:ext>
              </a:extLst>
            </p:cNvPr>
            <p:cNvSpPr/>
            <p:nvPr/>
          </p:nvSpPr>
          <p:spPr>
            <a:xfrm>
              <a:off x="410032" y="5700329"/>
              <a:ext cx="2747761" cy="2413222"/>
            </a:xfrm>
            <a:prstGeom prst="rect">
              <a:avLst/>
            </a:prstGeom>
            <a:solidFill>
              <a:schemeClr val="accent2">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91" name="文本框 190">
              <a:extLst>
                <a:ext uri="{FF2B5EF4-FFF2-40B4-BE49-F238E27FC236}">
                  <a16:creationId xmlns:a16="http://schemas.microsoft.com/office/drawing/2014/main" id="{A441F072-CF59-CE78-F57B-A14E94CF5252}"/>
                </a:ext>
              </a:extLst>
            </p:cNvPr>
            <p:cNvSpPr txBox="1"/>
            <p:nvPr/>
          </p:nvSpPr>
          <p:spPr>
            <a:xfrm>
              <a:off x="427241" y="5837784"/>
              <a:ext cx="2286853" cy="1688219"/>
            </a:xfrm>
            <a:prstGeom prst="rect">
              <a:avLst/>
            </a:prstGeom>
            <a:noFill/>
          </p:spPr>
          <p:txBody>
            <a:bodyPr wrap="square">
              <a:spAutoFit/>
            </a:bodyPr>
            <a:lstStyle/>
            <a:p>
              <a:pPr marL="285750" indent="-285750">
                <a:lnSpc>
                  <a:spcPct val="125000"/>
                </a:lnSpc>
                <a:buFont typeface="Arial" panose="020B0604020202020204" pitchFamily="34" charset="0"/>
                <a:buChar char="•"/>
              </a:pPr>
              <a:r>
                <a:rPr lang="en-US" altLang="zh-CN" sz="1400" dirty="0"/>
                <a:t>Low production costs</a:t>
              </a:r>
            </a:p>
            <a:p>
              <a:pPr marL="285750" indent="-285750">
                <a:lnSpc>
                  <a:spcPct val="125000"/>
                </a:lnSpc>
                <a:buFont typeface="Arial" panose="020B0604020202020204" pitchFamily="34" charset="0"/>
                <a:buChar char="•"/>
              </a:pPr>
              <a:r>
                <a:rPr lang="en-US" altLang="zh-CN" sz="1400" dirty="0"/>
                <a:t>Good adsorption affinity</a:t>
              </a:r>
            </a:p>
            <a:p>
              <a:pPr marL="285750" indent="-285750">
                <a:lnSpc>
                  <a:spcPct val="125000"/>
                </a:lnSpc>
                <a:buFont typeface="Arial" panose="020B0604020202020204" pitchFamily="34" charset="0"/>
                <a:buChar char="•"/>
              </a:pPr>
              <a:r>
                <a:rPr lang="en-US" altLang="zh-CN" sz="1400" dirty="0"/>
                <a:t>Good wettability</a:t>
              </a:r>
            </a:p>
            <a:p>
              <a:pPr marL="285750" indent="-285750">
                <a:lnSpc>
                  <a:spcPct val="125000"/>
                </a:lnSpc>
                <a:buFont typeface="Arial" panose="020B0604020202020204" pitchFamily="34" charset="0"/>
                <a:buChar char="•"/>
              </a:pPr>
              <a:r>
                <a:rPr lang="en-US" altLang="zh-CN" sz="1400" dirty="0"/>
                <a:t>Good dispersibility</a:t>
              </a:r>
            </a:p>
            <a:p>
              <a:pPr marL="285750" indent="-285750">
                <a:lnSpc>
                  <a:spcPct val="125000"/>
                </a:lnSpc>
                <a:buFont typeface="Arial" panose="020B0604020202020204" pitchFamily="34" charset="0"/>
                <a:buChar char="•"/>
              </a:pPr>
              <a:r>
                <a:rPr lang="en-US" altLang="zh-CN" sz="1400" dirty="0"/>
                <a:t>Natural source</a:t>
              </a:r>
            </a:p>
            <a:p>
              <a:pPr marL="285750" indent="-285750">
                <a:lnSpc>
                  <a:spcPct val="125000"/>
                </a:lnSpc>
                <a:buFont typeface="Arial" panose="020B0604020202020204" pitchFamily="34" charset="0"/>
                <a:buChar char="•"/>
              </a:pPr>
              <a:r>
                <a:rPr lang="en-US" altLang="zh-CN" sz="1400" dirty="0"/>
                <a:t>…</a:t>
              </a:r>
              <a:endParaRPr lang="zh-CN" altLang="en-US" sz="1400" dirty="0"/>
            </a:p>
          </p:txBody>
        </p:sp>
      </p:grpSp>
      <p:grpSp>
        <p:nvGrpSpPr>
          <p:cNvPr id="195" name="组合 194">
            <a:extLst>
              <a:ext uri="{FF2B5EF4-FFF2-40B4-BE49-F238E27FC236}">
                <a16:creationId xmlns:a16="http://schemas.microsoft.com/office/drawing/2014/main" id="{3B5035BB-6FFF-D7AF-9701-F2CAC5C1F212}"/>
              </a:ext>
            </a:extLst>
          </p:cNvPr>
          <p:cNvGrpSpPr/>
          <p:nvPr/>
        </p:nvGrpSpPr>
        <p:grpSpPr>
          <a:xfrm>
            <a:off x="3324805" y="5212641"/>
            <a:ext cx="3344455" cy="2900910"/>
            <a:chOff x="405928" y="5212641"/>
            <a:chExt cx="2751865" cy="2900910"/>
          </a:xfrm>
        </p:grpSpPr>
        <p:sp>
          <p:nvSpPr>
            <p:cNvPr id="196" name="矩形 195">
              <a:extLst>
                <a:ext uri="{FF2B5EF4-FFF2-40B4-BE49-F238E27FC236}">
                  <a16:creationId xmlns:a16="http://schemas.microsoft.com/office/drawing/2014/main" id="{ED9FD91D-981F-6D64-8AAD-2450579F9D16}"/>
                </a:ext>
              </a:extLst>
            </p:cNvPr>
            <p:cNvSpPr/>
            <p:nvPr/>
          </p:nvSpPr>
          <p:spPr>
            <a:xfrm>
              <a:off x="410032" y="5212641"/>
              <a:ext cx="2747761" cy="481880"/>
            </a:xfrm>
            <a:prstGeom prst="rect">
              <a:avLst/>
            </a:prstGeom>
            <a:solidFill>
              <a:schemeClr val="accent2">
                <a:lumMod val="75000"/>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97" name="文本框 196">
              <a:extLst>
                <a:ext uri="{FF2B5EF4-FFF2-40B4-BE49-F238E27FC236}">
                  <a16:creationId xmlns:a16="http://schemas.microsoft.com/office/drawing/2014/main" id="{39074967-F14A-59F2-CE04-09B788816B89}"/>
                </a:ext>
              </a:extLst>
            </p:cNvPr>
            <p:cNvSpPr txBox="1"/>
            <p:nvPr/>
          </p:nvSpPr>
          <p:spPr>
            <a:xfrm>
              <a:off x="405928" y="5332334"/>
              <a:ext cx="1562100" cy="369332"/>
            </a:xfrm>
            <a:prstGeom prst="rect">
              <a:avLst/>
            </a:prstGeom>
            <a:noFill/>
          </p:spPr>
          <p:txBody>
            <a:bodyPr wrap="square" rtlCol="0">
              <a:spAutoFit/>
            </a:bodyPr>
            <a:lstStyle/>
            <a:p>
              <a:r>
                <a:rPr lang="en-US" altLang="zh-CN" b="1" dirty="0"/>
                <a:t>Applications:</a:t>
              </a:r>
            </a:p>
          </p:txBody>
        </p:sp>
        <p:sp>
          <p:nvSpPr>
            <p:cNvPr id="198" name="矩形 197">
              <a:extLst>
                <a:ext uri="{FF2B5EF4-FFF2-40B4-BE49-F238E27FC236}">
                  <a16:creationId xmlns:a16="http://schemas.microsoft.com/office/drawing/2014/main" id="{DC61D35A-D4C6-BF76-4B85-0C2D5FC07C0F}"/>
                </a:ext>
              </a:extLst>
            </p:cNvPr>
            <p:cNvSpPr/>
            <p:nvPr/>
          </p:nvSpPr>
          <p:spPr>
            <a:xfrm>
              <a:off x="410032" y="5700329"/>
              <a:ext cx="2747761" cy="2413222"/>
            </a:xfrm>
            <a:prstGeom prst="rect">
              <a:avLst/>
            </a:prstGeom>
            <a:solidFill>
              <a:schemeClr val="accent2">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99" name="文本框 198">
              <a:extLst>
                <a:ext uri="{FF2B5EF4-FFF2-40B4-BE49-F238E27FC236}">
                  <a16:creationId xmlns:a16="http://schemas.microsoft.com/office/drawing/2014/main" id="{D7753371-977A-4923-F3C0-B57CF82EEB8E}"/>
                </a:ext>
              </a:extLst>
            </p:cNvPr>
            <p:cNvSpPr txBox="1"/>
            <p:nvPr/>
          </p:nvSpPr>
          <p:spPr>
            <a:xfrm>
              <a:off x="427241" y="5837784"/>
              <a:ext cx="2717523" cy="2226828"/>
            </a:xfrm>
            <a:prstGeom prst="rect">
              <a:avLst/>
            </a:prstGeom>
            <a:noFill/>
          </p:spPr>
          <p:txBody>
            <a:bodyPr wrap="square">
              <a:spAutoFit/>
            </a:bodyPr>
            <a:lstStyle/>
            <a:p>
              <a:pPr marL="285750" indent="-285750">
                <a:lnSpc>
                  <a:spcPct val="125000"/>
                </a:lnSpc>
                <a:buFont typeface="Arial" panose="020B0604020202020204" pitchFamily="34" charset="0"/>
                <a:buChar char="•"/>
              </a:pPr>
              <a:r>
                <a:rPr lang="en-US" altLang="zh-CN" sz="1400" dirty="0"/>
                <a:t>As anionic surfactants in concrete admixtures</a:t>
              </a:r>
            </a:p>
            <a:p>
              <a:pPr marL="285750" indent="-285750">
                <a:lnSpc>
                  <a:spcPct val="125000"/>
                </a:lnSpc>
                <a:buFont typeface="Arial" panose="020B0604020202020204" pitchFamily="34" charset="0"/>
                <a:buChar char="•"/>
              </a:pPr>
              <a:r>
                <a:rPr lang="en-US" altLang="zh-CN" sz="1400" dirty="0"/>
                <a:t>As corrosion inhibitors, emulsifiers and as ion-exchange resins in pesticides </a:t>
              </a:r>
            </a:p>
            <a:p>
              <a:pPr marL="285750" indent="-285750">
                <a:lnSpc>
                  <a:spcPct val="125000"/>
                </a:lnSpc>
                <a:buFont typeface="Arial" panose="020B0604020202020204" pitchFamily="34" charset="0"/>
                <a:buChar char="•"/>
              </a:pPr>
              <a:r>
                <a:rPr lang="en-US" altLang="zh-CN" sz="1400" dirty="0"/>
                <a:t>As water reducer, asphalt emulsifier and oil displacement agent in collection process of crude oil.</a:t>
              </a:r>
            </a:p>
            <a:p>
              <a:pPr marL="285750" indent="-285750">
                <a:lnSpc>
                  <a:spcPct val="125000"/>
                </a:lnSpc>
                <a:buFont typeface="Arial" panose="020B0604020202020204" pitchFamily="34" charset="0"/>
                <a:buChar char="•"/>
              </a:pPr>
              <a:r>
                <a:rPr lang="en-US" altLang="zh-CN" sz="1400" dirty="0"/>
                <a:t>…</a:t>
              </a:r>
            </a:p>
          </p:txBody>
        </p:sp>
      </p:grpSp>
    </p:spTree>
    <p:extLst>
      <p:ext uri="{BB962C8B-B14F-4D97-AF65-F5344CB8AC3E}">
        <p14:creationId xmlns:p14="http://schemas.microsoft.com/office/powerpoint/2010/main" val="472347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矩形 50">
            <a:extLst>
              <a:ext uri="{FF2B5EF4-FFF2-40B4-BE49-F238E27FC236}">
                <a16:creationId xmlns:a16="http://schemas.microsoft.com/office/drawing/2014/main" id="{EB51244B-2296-E6DE-DFE1-D016F90D49E2}"/>
              </a:ext>
            </a:extLst>
          </p:cNvPr>
          <p:cNvSpPr/>
          <p:nvPr/>
        </p:nvSpPr>
        <p:spPr>
          <a:xfrm>
            <a:off x="379884" y="3060041"/>
            <a:ext cx="3144798" cy="5169507"/>
          </a:xfrm>
          <a:prstGeom prst="rect">
            <a:avLst/>
          </a:prstGeom>
          <a:solidFill>
            <a:schemeClr val="accent2">
              <a:lumMod val="60000"/>
              <a:lumOff val="40000"/>
              <a:alpha val="50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a:extLst>
              <a:ext uri="{FF2B5EF4-FFF2-40B4-BE49-F238E27FC236}">
                <a16:creationId xmlns:a16="http://schemas.microsoft.com/office/drawing/2014/main" id="{98D909F1-30FD-BA32-B88B-2AB0D939BAFB}"/>
              </a:ext>
            </a:extLst>
          </p:cNvPr>
          <p:cNvGrpSpPr/>
          <p:nvPr/>
        </p:nvGrpSpPr>
        <p:grpSpPr>
          <a:xfrm>
            <a:off x="4907213" y="7697729"/>
            <a:ext cx="1857363" cy="1997709"/>
            <a:chOff x="5000637" y="7762242"/>
            <a:chExt cx="1857363" cy="1997709"/>
          </a:xfrm>
        </p:grpSpPr>
        <p:sp>
          <p:nvSpPr>
            <p:cNvPr id="107" name="椭圆 106">
              <a:extLst>
                <a:ext uri="{FF2B5EF4-FFF2-40B4-BE49-F238E27FC236}">
                  <a16:creationId xmlns:a16="http://schemas.microsoft.com/office/drawing/2014/main" id="{23C9C940-9FDC-3EB5-6788-8300E4E7C948}"/>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id="{D0471822-E33A-CD1D-EB51-ADAB8F170570}"/>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id="{631AF440-DE17-BF79-83CE-7D1FA91CE894}"/>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a:extLst>
                <a:ext uri="{FF2B5EF4-FFF2-40B4-BE49-F238E27FC236}">
                  <a16:creationId xmlns:a16="http://schemas.microsoft.com/office/drawing/2014/main" id="{2F85D010-85B6-D67A-D18E-5EB325BF7638}"/>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a:extLst>
                <a:ext uri="{FF2B5EF4-FFF2-40B4-BE49-F238E27FC236}">
                  <a16:creationId xmlns:a16="http://schemas.microsoft.com/office/drawing/2014/main" id="{1925D0E5-4DFB-7D47-FBA0-D3518457CD81}"/>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2" name="椭圆 111">
              <a:extLst>
                <a:ext uri="{FF2B5EF4-FFF2-40B4-BE49-F238E27FC236}">
                  <a16:creationId xmlns:a16="http://schemas.microsoft.com/office/drawing/2014/main" id="{A8A1960E-CBD6-60DE-201C-D8147D13A9CC}"/>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3" name="椭圆 112">
              <a:extLst>
                <a:ext uri="{FF2B5EF4-FFF2-40B4-BE49-F238E27FC236}">
                  <a16:creationId xmlns:a16="http://schemas.microsoft.com/office/drawing/2014/main" id="{5EC29061-E1BC-19E5-077C-BC987EB7A3FE}"/>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a:extLst>
                <a:ext uri="{FF2B5EF4-FFF2-40B4-BE49-F238E27FC236}">
                  <a16:creationId xmlns:a16="http://schemas.microsoft.com/office/drawing/2014/main" id="{BFA81285-FD23-D815-DAFF-4DAEC6E37A2D}"/>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a:extLst>
                <a:ext uri="{FF2B5EF4-FFF2-40B4-BE49-F238E27FC236}">
                  <a16:creationId xmlns:a16="http://schemas.microsoft.com/office/drawing/2014/main" id="{99990B9E-9BEC-FCC4-5388-88C6CB75DD12}"/>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a:extLst>
                <a:ext uri="{FF2B5EF4-FFF2-40B4-BE49-F238E27FC236}">
                  <a16:creationId xmlns:a16="http://schemas.microsoft.com/office/drawing/2014/main" id="{F15A764B-AE46-6AF8-AEEB-E423D99C18BC}"/>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a:extLst>
                <a:ext uri="{FF2B5EF4-FFF2-40B4-BE49-F238E27FC236}">
                  <a16:creationId xmlns:a16="http://schemas.microsoft.com/office/drawing/2014/main" id="{DD598BD5-16D2-3A82-D256-62F7B1DB5A23}"/>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20" name="椭圆 119">
              <a:extLst>
                <a:ext uri="{FF2B5EF4-FFF2-40B4-BE49-F238E27FC236}">
                  <a16:creationId xmlns:a16="http://schemas.microsoft.com/office/drawing/2014/main" id="{3A235A73-6502-815B-8903-78F3A31702BE}"/>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21" name="椭圆 120">
              <a:extLst>
                <a:ext uri="{FF2B5EF4-FFF2-40B4-BE49-F238E27FC236}">
                  <a16:creationId xmlns:a16="http://schemas.microsoft.com/office/drawing/2014/main" id="{5286B195-01C2-3F77-98AD-D8900CC838B2}"/>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id="{D60C5C46-54D4-EE03-0343-C0DD2F6CD0C6}"/>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id="{D8CDA7F1-441D-4D33-CCF7-B6A38F4BDFD6}"/>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id="{692E7E13-88E5-603F-CAF6-9FD7BCAF5421}"/>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id="{9C50C3DA-74C6-1E2A-51E4-DCFD0646757D}"/>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27" name="椭圆 126">
              <a:extLst>
                <a:ext uri="{FF2B5EF4-FFF2-40B4-BE49-F238E27FC236}">
                  <a16:creationId xmlns:a16="http://schemas.microsoft.com/office/drawing/2014/main" id="{66136100-0E20-73E7-D86E-A29A99D2CA77}"/>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28" name="椭圆 127">
              <a:extLst>
                <a:ext uri="{FF2B5EF4-FFF2-40B4-BE49-F238E27FC236}">
                  <a16:creationId xmlns:a16="http://schemas.microsoft.com/office/drawing/2014/main" id="{654C8B42-B7B4-3250-32BC-84837580780C}"/>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a:extLst>
                <a:ext uri="{FF2B5EF4-FFF2-40B4-BE49-F238E27FC236}">
                  <a16:creationId xmlns:a16="http://schemas.microsoft.com/office/drawing/2014/main" id="{D558CD64-765A-B4E5-AE1A-82D8956817AF}"/>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id="{32C254D9-C50C-8FF6-E45B-6F23E92D9813}"/>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id="{15C135F7-2F73-D458-8D1C-71FEBAE777E3}"/>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id="{435FE1B0-751E-14F4-55D8-7416A6DCC7BF}"/>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36" name="椭圆 135">
              <a:extLst>
                <a:ext uri="{FF2B5EF4-FFF2-40B4-BE49-F238E27FC236}">
                  <a16:creationId xmlns:a16="http://schemas.microsoft.com/office/drawing/2014/main" id="{42D82414-DD0B-F22A-01A6-DC638D77B285}"/>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38" name="椭圆 137">
              <a:extLst>
                <a:ext uri="{FF2B5EF4-FFF2-40B4-BE49-F238E27FC236}">
                  <a16:creationId xmlns:a16="http://schemas.microsoft.com/office/drawing/2014/main" id="{2F3F184E-829A-29B2-FB65-D08CF4662DAE}"/>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a:extLst>
                <a:ext uri="{FF2B5EF4-FFF2-40B4-BE49-F238E27FC236}">
                  <a16:creationId xmlns:a16="http://schemas.microsoft.com/office/drawing/2014/main" id="{5D668FAC-865D-D404-836C-D07EEB415962}"/>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a:extLst>
                <a:ext uri="{FF2B5EF4-FFF2-40B4-BE49-F238E27FC236}">
                  <a16:creationId xmlns:a16="http://schemas.microsoft.com/office/drawing/2014/main" id="{3581C214-D7A5-D689-A282-D2AAE8E5AF07}"/>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a:extLst>
                <a:ext uri="{FF2B5EF4-FFF2-40B4-BE49-F238E27FC236}">
                  <a16:creationId xmlns:a16="http://schemas.microsoft.com/office/drawing/2014/main" id="{6FE258B4-55E3-6CE8-431E-31C5A8DA13ED}"/>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a:extLst>
                <a:ext uri="{FF2B5EF4-FFF2-40B4-BE49-F238E27FC236}">
                  <a16:creationId xmlns:a16="http://schemas.microsoft.com/office/drawing/2014/main" id="{033744E8-EF49-4E78-327C-30A9C84801E3}"/>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3" name="椭圆 142">
              <a:extLst>
                <a:ext uri="{FF2B5EF4-FFF2-40B4-BE49-F238E27FC236}">
                  <a16:creationId xmlns:a16="http://schemas.microsoft.com/office/drawing/2014/main" id="{578D55F1-CDFC-62F3-EA0F-1853581DA502}"/>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a:extLst>
              <a:ext uri="{FF2B5EF4-FFF2-40B4-BE49-F238E27FC236}">
                <a16:creationId xmlns:a16="http://schemas.microsoft.com/office/drawing/2014/main" id="{155AD8C1-4793-3E0D-34EE-3AAFA16C0989}"/>
              </a:ext>
            </a:extLst>
          </p:cNvPr>
          <p:cNvGrpSpPr/>
          <p:nvPr/>
        </p:nvGrpSpPr>
        <p:grpSpPr>
          <a:xfrm rot="10800000">
            <a:off x="123839" y="169545"/>
            <a:ext cx="1857363" cy="1997709"/>
            <a:chOff x="5000637" y="7762242"/>
            <a:chExt cx="1857363" cy="1997709"/>
          </a:xfrm>
        </p:grpSpPr>
        <p:sp>
          <p:nvSpPr>
            <p:cNvPr id="3" name="椭圆 2">
              <a:extLst>
                <a:ext uri="{FF2B5EF4-FFF2-40B4-BE49-F238E27FC236}">
                  <a16:creationId xmlns:a16="http://schemas.microsoft.com/office/drawing/2014/main" id="{E3CA824F-A4AB-3E7A-B8D4-520DB5D06BBB}"/>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id="{C5C0EC04-FB96-4BD5-7432-DF077E13A282}"/>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3A9426F7-B709-B287-1D76-8913779994E4}"/>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26F028F1-F2A7-1260-7B64-EC90ED337855}"/>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AA5E65B7-42EE-EF88-D8EE-E2CF2A8267D9}"/>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7">
              <a:extLst>
                <a:ext uri="{FF2B5EF4-FFF2-40B4-BE49-F238E27FC236}">
                  <a16:creationId xmlns:a16="http://schemas.microsoft.com/office/drawing/2014/main" id="{C74C277D-43E4-15E6-A28B-EFBE8104FDF8}"/>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8">
              <a:extLst>
                <a:ext uri="{FF2B5EF4-FFF2-40B4-BE49-F238E27FC236}">
                  <a16:creationId xmlns:a16="http://schemas.microsoft.com/office/drawing/2014/main" id="{67499A01-CF1C-0868-6C68-7FA968A21769}"/>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720A9B3A-634E-0598-7215-C226A1CBE2AB}"/>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EABE0F92-1D12-59CE-0930-CADFC99B4F2D}"/>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EA546A2D-9602-116A-EA83-6E6EA2670B99}"/>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EC7B8A2A-DF9C-ACBC-600A-8EB6C3ABEF61}"/>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13">
              <a:extLst>
                <a:ext uri="{FF2B5EF4-FFF2-40B4-BE49-F238E27FC236}">
                  <a16:creationId xmlns:a16="http://schemas.microsoft.com/office/drawing/2014/main" id="{91783EA4-4DA1-1B15-29E2-27B7517B9962}"/>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14">
              <a:extLst>
                <a:ext uri="{FF2B5EF4-FFF2-40B4-BE49-F238E27FC236}">
                  <a16:creationId xmlns:a16="http://schemas.microsoft.com/office/drawing/2014/main" id="{E7CBDACE-8AB5-6C3C-42F3-3B5E9EC1F350}"/>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A59FDE2B-400B-92AF-0359-2D0AC9066C77}"/>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242EF879-68D1-BF51-734C-8B62679D36E4}"/>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62D414B9-33EE-1E36-3179-C7B7D6E23524}"/>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77D3F17C-A20F-1044-9F95-5E7022756A7E}"/>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9">
              <a:extLst>
                <a:ext uri="{FF2B5EF4-FFF2-40B4-BE49-F238E27FC236}">
                  <a16:creationId xmlns:a16="http://schemas.microsoft.com/office/drawing/2014/main" id="{2C0361E8-485D-81F4-994E-C233AF3F2BD8}"/>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20">
              <a:extLst>
                <a:ext uri="{FF2B5EF4-FFF2-40B4-BE49-F238E27FC236}">
                  <a16:creationId xmlns:a16="http://schemas.microsoft.com/office/drawing/2014/main" id="{83B32DAF-D60D-6943-8087-06EFD3571633}"/>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7D1463F3-C586-85CD-8668-5F7E2DB72D69}"/>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C311F17A-52C0-0207-56DA-3020329B76F0}"/>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8D10A4CB-195D-D8E3-1204-53C664ECBB36}"/>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83C4F890-3DCA-AFFC-85D7-DCEA67D828E4}"/>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25">
              <a:extLst>
                <a:ext uri="{FF2B5EF4-FFF2-40B4-BE49-F238E27FC236}">
                  <a16:creationId xmlns:a16="http://schemas.microsoft.com/office/drawing/2014/main" id="{57CE8C79-3308-0BB3-D982-B27104D6F2F1}"/>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6">
              <a:extLst>
                <a:ext uri="{FF2B5EF4-FFF2-40B4-BE49-F238E27FC236}">
                  <a16:creationId xmlns:a16="http://schemas.microsoft.com/office/drawing/2014/main" id="{0418D125-4B6A-1F73-3CCB-ACD6ACE83F8D}"/>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A3DA8248-CC0B-8FF0-80C8-63674CF08786}"/>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DE60EB2A-AD5E-5075-CD99-7A9F99B23262}"/>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6035BE0E-21FC-A616-1005-4137C285D43E}"/>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B5E182C4-8086-1B94-D2A6-2A2D0E5C3653}"/>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31">
              <a:extLst>
                <a:ext uri="{FF2B5EF4-FFF2-40B4-BE49-F238E27FC236}">
                  <a16:creationId xmlns:a16="http://schemas.microsoft.com/office/drawing/2014/main" id="{F84380D4-43E7-FED1-0876-4AD1B50F72E5}"/>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02" name="矩形 101">
            <a:extLst>
              <a:ext uri="{FF2B5EF4-FFF2-40B4-BE49-F238E27FC236}">
                <a16:creationId xmlns:a16="http://schemas.microsoft.com/office/drawing/2014/main" id="{335DE434-3979-3518-BDF7-6E7BB48AACA4}"/>
              </a:ext>
            </a:extLst>
          </p:cNvPr>
          <p:cNvSpPr/>
          <p:nvPr/>
        </p:nvSpPr>
        <p:spPr>
          <a:xfrm>
            <a:off x="406400" y="1219200"/>
            <a:ext cx="1841500" cy="1397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03" name="矩形 102">
            <a:extLst>
              <a:ext uri="{FF2B5EF4-FFF2-40B4-BE49-F238E27FC236}">
                <a16:creationId xmlns:a16="http://schemas.microsoft.com/office/drawing/2014/main" id="{EF9C3FC6-C567-0F95-E05C-35EDAEFE8FB8}"/>
              </a:ext>
            </a:extLst>
          </p:cNvPr>
          <p:cNvSpPr/>
          <p:nvPr/>
        </p:nvSpPr>
        <p:spPr>
          <a:xfrm>
            <a:off x="293264" y="670898"/>
            <a:ext cx="4180768" cy="523220"/>
          </a:xfrm>
          <a:prstGeom prst="rect">
            <a:avLst/>
          </a:prstGeom>
          <a:noFill/>
        </p:spPr>
        <p:txBody>
          <a:bodyPr wrap="square" lIns="91440" tIns="45720" rIns="91440" bIns="45720">
            <a:spAutoFit/>
          </a:bodyPr>
          <a:lstStyle/>
          <a:p>
            <a:r>
              <a:rPr lang="en-US" altLang="zh-CN" sz="2800" b="1" cap="none" spc="0" dirty="0">
                <a:ln w="0"/>
                <a:solidFill>
                  <a:schemeClr val="bg1">
                    <a:lumMod val="50000"/>
                  </a:schemeClr>
                </a:solidFill>
                <a:effectLst>
                  <a:outerShdw blurRad="38100" dist="19050" dir="2700000" algn="tl" rotWithShape="0">
                    <a:schemeClr val="dk1">
                      <a:alpha val="40000"/>
                    </a:schemeClr>
                  </a:outerShdw>
                </a:effectLst>
              </a:rPr>
              <a:t>Sodium Lignosulfonate</a:t>
            </a:r>
          </a:p>
        </p:txBody>
      </p:sp>
      <p:cxnSp>
        <p:nvCxnSpPr>
          <p:cNvPr id="149" name="直接连接符 148">
            <a:extLst>
              <a:ext uri="{FF2B5EF4-FFF2-40B4-BE49-F238E27FC236}">
                <a16:creationId xmlns:a16="http://schemas.microsoft.com/office/drawing/2014/main" id="{B7A2961A-E3F2-94C9-2548-D1775A941B5E}"/>
              </a:ext>
            </a:extLst>
          </p:cNvPr>
          <p:cNvCxnSpPr/>
          <p:nvPr/>
        </p:nvCxnSpPr>
        <p:spPr>
          <a:xfrm>
            <a:off x="0" y="8836025"/>
            <a:ext cx="68580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5" name="直接连接符 34">
            <a:extLst>
              <a:ext uri="{FF2B5EF4-FFF2-40B4-BE49-F238E27FC236}">
                <a16:creationId xmlns:a16="http://schemas.microsoft.com/office/drawing/2014/main" id="{16AE1C33-2E6E-128F-6159-6156CD696AF3}"/>
              </a:ext>
            </a:extLst>
          </p:cNvPr>
          <p:cNvCxnSpPr/>
          <p:nvPr/>
        </p:nvCxnSpPr>
        <p:spPr>
          <a:xfrm>
            <a:off x="0" y="8836025"/>
            <a:ext cx="6858000" cy="0"/>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105" name="组合 104">
            <a:extLst>
              <a:ext uri="{FF2B5EF4-FFF2-40B4-BE49-F238E27FC236}">
                <a16:creationId xmlns:a16="http://schemas.microsoft.com/office/drawing/2014/main" id="{F9BA96FB-1D93-295E-1722-F03271040130}"/>
              </a:ext>
            </a:extLst>
          </p:cNvPr>
          <p:cNvGrpSpPr/>
          <p:nvPr/>
        </p:nvGrpSpPr>
        <p:grpSpPr>
          <a:xfrm>
            <a:off x="220258" y="8935943"/>
            <a:ext cx="6844840" cy="827519"/>
            <a:chOff x="220258" y="8935943"/>
            <a:chExt cx="6844840" cy="827519"/>
          </a:xfrm>
        </p:grpSpPr>
        <p:sp>
          <p:nvSpPr>
            <p:cNvPr id="53" name="文本框 52">
              <a:extLst>
                <a:ext uri="{FF2B5EF4-FFF2-40B4-BE49-F238E27FC236}">
                  <a16:creationId xmlns:a16="http://schemas.microsoft.com/office/drawing/2014/main" id="{B348CAFA-5DBD-2CC8-B4D2-B2D394635491}"/>
                </a:ext>
              </a:extLst>
            </p:cNvPr>
            <p:cNvSpPr txBox="1"/>
            <p:nvPr/>
          </p:nvSpPr>
          <p:spPr>
            <a:xfrm>
              <a:off x="220258" y="8936305"/>
              <a:ext cx="3800832" cy="306109"/>
            </a:xfrm>
            <a:prstGeom prst="rect">
              <a:avLst/>
            </a:prstGeom>
            <a:noFill/>
          </p:spPr>
          <p:txBody>
            <a:bodyPr wrap="square">
              <a:spAutoFit/>
            </a:bodyPr>
            <a:lstStyle/>
            <a:p>
              <a:pPr>
                <a:lnSpc>
                  <a:spcPct val="125000"/>
                </a:lnSpc>
              </a:pPr>
              <a:r>
                <a:rPr lang="en-US" altLang="zh-CN" sz="1200" b="1" i="1" dirty="0">
                  <a:solidFill>
                    <a:schemeClr val="accent2">
                      <a:lumMod val="50000"/>
                    </a:schemeClr>
                  </a:solidFill>
                </a:rPr>
                <a:t>Alfa Chemistry — </a:t>
              </a:r>
              <a:r>
                <a:rPr lang="en-US" altLang="zh-CN" sz="1200" i="1" dirty="0">
                  <a:solidFill>
                    <a:schemeClr val="accent2">
                      <a:lumMod val="50000"/>
                    </a:schemeClr>
                  </a:solidFill>
                </a:rPr>
                <a:t>An ISO9001:2015 certified Supplier</a:t>
              </a:r>
              <a:endParaRPr lang="zh-CN" altLang="en-US" sz="1200" i="1" dirty="0">
                <a:solidFill>
                  <a:schemeClr val="accent2">
                    <a:lumMod val="50000"/>
                  </a:schemeClr>
                </a:solidFill>
              </a:endParaRPr>
            </a:p>
          </p:txBody>
        </p:sp>
        <p:sp>
          <p:nvSpPr>
            <p:cNvPr id="66" name="文本框 65">
              <a:extLst>
                <a:ext uri="{FF2B5EF4-FFF2-40B4-BE49-F238E27FC236}">
                  <a16:creationId xmlns:a16="http://schemas.microsoft.com/office/drawing/2014/main" id="{3FE748CA-384C-244E-44AD-D1912D02E3F0}"/>
                </a:ext>
              </a:extLst>
            </p:cNvPr>
            <p:cNvSpPr txBox="1"/>
            <p:nvPr/>
          </p:nvSpPr>
          <p:spPr>
            <a:xfrm>
              <a:off x="4517405" y="8935943"/>
              <a:ext cx="2547693" cy="824008"/>
            </a:xfrm>
            <a:prstGeom prst="rect">
              <a:avLst/>
            </a:prstGeom>
            <a:noFill/>
          </p:spPr>
          <p:txBody>
            <a:bodyPr wrap="square" rtlCol="0">
              <a:spAutoFit/>
            </a:bodyPr>
            <a:lstStyle/>
            <a:p>
              <a:pPr>
                <a:lnSpc>
                  <a:spcPct val="125000"/>
                </a:lnSpc>
              </a:pPr>
              <a:r>
                <a:rPr lang="fr-FR" altLang="zh-CN" sz="1300" b="1" dirty="0">
                  <a:solidFill>
                    <a:schemeClr val="bg2">
                      <a:lumMod val="25000"/>
                    </a:schemeClr>
                  </a:solidFill>
                </a:rPr>
                <a:t>Tel</a:t>
              </a:r>
              <a:r>
                <a:rPr lang="fr-FR" altLang="zh-CN" sz="1300" dirty="0">
                  <a:solidFill>
                    <a:schemeClr val="bg2">
                      <a:lumMod val="25000"/>
                    </a:schemeClr>
                  </a:solidFill>
                </a:rPr>
                <a:t>: 1-516-662-5404       </a:t>
              </a:r>
            </a:p>
            <a:p>
              <a:pPr>
                <a:lnSpc>
                  <a:spcPct val="125000"/>
                </a:lnSpc>
              </a:pPr>
              <a:r>
                <a:rPr lang="fr-FR" altLang="zh-CN" sz="1300" b="1" dirty="0">
                  <a:solidFill>
                    <a:schemeClr val="bg2">
                      <a:lumMod val="25000"/>
                    </a:schemeClr>
                  </a:solidFill>
                </a:rPr>
                <a:t>Fax</a:t>
              </a:r>
              <a:r>
                <a:rPr lang="fr-FR" altLang="zh-CN" sz="1300" dirty="0">
                  <a:solidFill>
                    <a:schemeClr val="bg2">
                      <a:lumMod val="25000"/>
                    </a:schemeClr>
                  </a:solidFill>
                </a:rPr>
                <a:t>: 1-516-927-0118 </a:t>
              </a:r>
            </a:p>
            <a:p>
              <a:pPr>
                <a:lnSpc>
                  <a:spcPct val="125000"/>
                </a:lnSpc>
              </a:pPr>
              <a:r>
                <a:rPr kumimoji="0" lang="en-US" altLang="zh-CN" sz="1300" b="1"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Email</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 </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info@alfa-chemistry.com</a:t>
              </a:r>
              <a:r>
                <a:rPr lang="fr-FR" altLang="zh-CN" sz="1300" dirty="0">
                  <a:solidFill>
                    <a:schemeClr val="bg2">
                      <a:lumMod val="25000"/>
                    </a:schemeClr>
                  </a:solidFill>
                </a:rPr>
                <a:t>     </a:t>
              </a:r>
            </a:p>
          </p:txBody>
        </p:sp>
        <p:sp>
          <p:nvSpPr>
            <p:cNvPr id="67" name="iconfont-1107-834598">
              <a:extLst>
                <a:ext uri="{FF2B5EF4-FFF2-40B4-BE49-F238E27FC236}">
                  <a16:creationId xmlns:a16="http://schemas.microsoft.com/office/drawing/2014/main" id="{1A411750-5F34-FFFF-F564-85320B9363E6}"/>
                </a:ext>
              </a:extLst>
            </p:cNvPr>
            <p:cNvSpPr/>
            <p:nvPr/>
          </p:nvSpPr>
          <p:spPr>
            <a:xfrm>
              <a:off x="4303314" y="8982902"/>
              <a:ext cx="205388" cy="197863"/>
            </a:xfrm>
            <a:custGeom>
              <a:avLst/>
              <a:gdLst>
                <a:gd name="T0" fmla="*/ 2210 w 13712"/>
                <a:gd name="T1" fmla="*/ 2605 h 13203"/>
                <a:gd name="T2" fmla="*/ 4781 w 13712"/>
                <a:gd name="T3" fmla="*/ 2605 h 13203"/>
                <a:gd name="T4" fmla="*/ 4781 w 13712"/>
                <a:gd name="T5" fmla="*/ 5167 h 13203"/>
                <a:gd name="T6" fmla="*/ 4542 w 13712"/>
                <a:gd name="T7" fmla="*/ 6799 h 13203"/>
                <a:gd name="T8" fmla="*/ 7411 w 13712"/>
                <a:gd name="T9" fmla="*/ 9185 h 13203"/>
                <a:gd name="T10" fmla="*/ 9083 w 13712"/>
                <a:gd name="T11" fmla="*/ 9475 h 13203"/>
                <a:gd name="T12" fmla="*/ 11413 w 13712"/>
                <a:gd name="T13" fmla="*/ 9068 h 13203"/>
                <a:gd name="T14" fmla="*/ 11117 w 13712"/>
                <a:gd name="T15" fmla="*/ 12038 h 13203"/>
                <a:gd name="T16" fmla="*/ 4304 w 13712"/>
                <a:gd name="T17" fmla="*/ 9185 h 13203"/>
                <a:gd name="T18" fmla="*/ 2210 w 13712"/>
                <a:gd name="T19" fmla="*/ 2605 h 13203"/>
                <a:gd name="T20" fmla="*/ 7768 w 13712"/>
                <a:gd name="T21" fmla="*/ 3629 h 13203"/>
                <a:gd name="T22" fmla="*/ 7110 w 13712"/>
                <a:gd name="T23" fmla="*/ 2894 h 13203"/>
                <a:gd name="T24" fmla="*/ 8425 w 13712"/>
                <a:gd name="T25" fmla="*/ 2577 h 13203"/>
                <a:gd name="T26" fmla="*/ 11356 w 13712"/>
                <a:gd name="T27" fmla="*/ 6158 h 13203"/>
                <a:gd name="T28" fmla="*/ 10664 w 13712"/>
                <a:gd name="T29" fmla="*/ 6709 h 13203"/>
                <a:gd name="T30" fmla="*/ 10217 w 13712"/>
                <a:gd name="T31" fmla="*/ 5319 h 13203"/>
                <a:gd name="T32" fmla="*/ 7768 w 13712"/>
                <a:gd name="T33" fmla="*/ 3629 h 13203"/>
                <a:gd name="T34" fmla="*/ 9321 w 13712"/>
                <a:gd name="T35" fmla="*/ 1504 h 13203"/>
                <a:gd name="T36" fmla="*/ 8517 w 13712"/>
                <a:gd name="T37" fmla="*/ 606 h 13203"/>
                <a:gd name="T38" fmla="*/ 10129 w 13712"/>
                <a:gd name="T39" fmla="*/ 213 h 13203"/>
                <a:gd name="T40" fmla="*/ 13712 w 13712"/>
                <a:gd name="T41" fmla="*/ 4597 h 13203"/>
                <a:gd name="T42" fmla="*/ 12874 w 13712"/>
                <a:gd name="T43" fmla="*/ 5276 h 13203"/>
                <a:gd name="T44" fmla="*/ 12284 w 13712"/>
                <a:gd name="T45" fmla="*/ 3537 h 13203"/>
                <a:gd name="T46" fmla="*/ 9321 w 13712"/>
                <a:gd name="T47" fmla="*/ 1504 h 13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12" h="13203">
                  <a:moveTo>
                    <a:pt x="2210" y="2605"/>
                  </a:moveTo>
                  <a:cubicBezTo>
                    <a:pt x="2210" y="2605"/>
                    <a:pt x="3166" y="626"/>
                    <a:pt x="4781" y="2605"/>
                  </a:cubicBezTo>
                  <a:cubicBezTo>
                    <a:pt x="6393" y="4586"/>
                    <a:pt x="4781" y="5167"/>
                    <a:pt x="4781" y="5167"/>
                  </a:cubicBezTo>
                  <a:cubicBezTo>
                    <a:pt x="4781" y="5167"/>
                    <a:pt x="3706" y="6158"/>
                    <a:pt x="4542" y="6799"/>
                  </a:cubicBezTo>
                  <a:cubicBezTo>
                    <a:pt x="5378" y="7438"/>
                    <a:pt x="7411" y="9185"/>
                    <a:pt x="7411" y="9185"/>
                  </a:cubicBezTo>
                  <a:cubicBezTo>
                    <a:pt x="7411" y="9185"/>
                    <a:pt x="8217" y="10232"/>
                    <a:pt x="9083" y="9475"/>
                  </a:cubicBezTo>
                  <a:cubicBezTo>
                    <a:pt x="10159" y="8604"/>
                    <a:pt x="10578" y="8457"/>
                    <a:pt x="11413" y="9068"/>
                  </a:cubicBezTo>
                  <a:cubicBezTo>
                    <a:pt x="12872" y="10128"/>
                    <a:pt x="13328" y="11195"/>
                    <a:pt x="11117" y="12038"/>
                  </a:cubicBezTo>
                  <a:cubicBezTo>
                    <a:pt x="8666" y="13203"/>
                    <a:pt x="4304" y="9185"/>
                    <a:pt x="4304" y="9185"/>
                  </a:cubicBezTo>
                  <a:cubicBezTo>
                    <a:pt x="4304" y="9185"/>
                    <a:pt x="0" y="5167"/>
                    <a:pt x="2210" y="2605"/>
                  </a:cubicBezTo>
                  <a:close/>
                  <a:moveTo>
                    <a:pt x="7768" y="3629"/>
                  </a:moveTo>
                  <a:cubicBezTo>
                    <a:pt x="7768" y="3629"/>
                    <a:pt x="6963" y="3712"/>
                    <a:pt x="7110" y="2894"/>
                  </a:cubicBezTo>
                  <a:cubicBezTo>
                    <a:pt x="7177" y="2522"/>
                    <a:pt x="7827" y="2399"/>
                    <a:pt x="8425" y="2577"/>
                  </a:cubicBezTo>
                  <a:cubicBezTo>
                    <a:pt x="9026" y="2751"/>
                    <a:pt x="11265" y="3711"/>
                    <a:pt x="11356" y="6158"/>
                  </a:cubicBezTo>
                  <a:cubicBezTo>
                    <a:pt x="11356" y="6158"/>
                    <a:pt x="11190" y="6845"/>
                    <a:pt x="10664" y="6709"/>
                  </a:cubicBezTo>
                  <a:cubicBezTo>
                    <a:pt x="10100" y="6562"/>
                    <a:pt x="10249" y="5522"/>
                    <a:pt x="10217" y="5319"/>
                  </a:cubicBezTo>
                  <a:cubicBezTo>
                    <a:pt x="10189" y="5116"/>
                    <a:pt x="9413" y="3542"/>
                    <a:pt x="7768" y="3629"/>
                  </a:cubicBezTo>
                  <a:close/>
                  <a:moveTo>
                    <a:pt x="9321" y="1504"/>
                  </a:moveTo>
                  <a:cubicBezTo>
                    <a:pt x="9321" y="1504"/>
                    <a:pt x="8335" y="1604"/>
                    <a:pt x="8517" y="606"/>
                  </a:cubicBezTo>
                  <a:cubicBezTo>
                    <a:pt x="8598" y="149"/>
                    <a:pt x="9395" y="0"/>
                    <a:pt x="10129" y="213"/>
                  </a:cubicBezTo>
                  <a:cubicBezTo>
                    <a:pt x="10861" y="428"/>
                    <a:pt x="13603" y="1604"/>
                    <a:pt x="13712" y="4597"/>
                  </a:cubicBezTo>
                  <a:cubicBezTo>
                    <a:pt x="13712" y="4597"/>
                    <a:pt x="13477" y="5531"/>
                    <a:pt x="12874" y="5276"/>
                  </a:cubicBezTo>
                  <a:cubicBezTo>
                    <a:pt x="12346" y="5050"/>
                    <a:pt x="12319" y="3787"/>
                    <a:pt x="12284" y="3537"/>
                  </a:cubicBezTo>
                  <a:cubicBezTo>
                    <a:pt x="12244" y="3288"/>
                    <a:pt x="11337" y="1396"/>
                    <a:pt x="9321" y="1504"/>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68" name="print_114315">
              <a:extLst>
                <a:ext uri="{FF2B5EF4-FFF2-40B4-BE49-F238E27FC236}">
                  <a16:creationId xmlns:a16="http://schemas.microsoft.com/office/drawing/2014/main" id="{F6EE0314-E590-840F-4826-38DAC1BDD0FF}"/>
                </a:ext>
              </a:extLst>
            </p:cNvPr>
            <p:cNvSpPr/>
            <p:nvPr/>
          </p:nvSpPr>
          <p:spPr>
            <a:xfrm>
              <a:off x="4327308" y="9274465"/>
              <a:ext cx="180641" cy="179705"/>
            </a:xfrm>
            <a:custGeom>
              <a:avLst/>
              <a:gdLst>
                <a:gd name="connsiteX0" fmla="*/ 130405 w 604816"/>
                <a:gd name="connsiteY0" fmla="*/ 385287 h 601429"/>
                <a:gd name="connsiteX1" fmla="*/ 474623 w 604816"/>
                <a:gd name="connsiteY1" fmla="*/ 385287 h 601429"/>
                <a:gd name="connsiteX2" fmla="*/ 474623 w 604816"/>
                <a:gd name="connsiteY2" fmla="*/ 601429 h 601429"/>
                <a:gd name="connsiteX3" fmla="*/ 130405 w 604816"/>
                <a:gd name="connsiteY3" fmla="*/ 601429 h 601429"/>
                <a:gd name="connsiteX4" fmla="*/ 518777 w 604816"/>
                <a:gd name="connsiteY4" fmla="*/ 171845 h 601429"/>
                <a:gd name="connsiteX5" fmla="*/ 518777 w 604816"/>
                <a:gd name="connsiteY5" fmla="*/ 213443 h 601429"/>
                <a:gd name="connsiteX6" fmla="*/ 560623 w 604816"/>
                <a:gd name="connsiteY6" fmla="*/ 213443 h 601429"/>
                <a:gd name="connsiteX7" fmla="*/ 560623 w 604816"/>
                <a:gd name="connsiteY7" fmla="*/ 171845 h 601429"/>
                <a:gd name="connsiteX8" fmla="*/ 0 w 604816"/>
                <a:gd name="connsiteY8" fmla="*/ 127512 h 601429"/>
                <a:gd name="connsiteX9" fmla="*/ 604816 w 604816"/>
                <a:gd name="connsiteY9" fmla="*/ 127512 h 601429"/>
                <a:gd name="connsiteX10" fmla="*/ 604816 w 604816"/>
                <a:gd name="connsiteY10" fmla="*/ 471236 h 601429"/>
                <a:gd name="connsiteX11" fmla="*/ 516235 w 604816"/>
                <a:gd name="connsiteY11" fmla="*/ 471236 h 601429"/>
                <a:gd name="connsiteX12" fmla="*/ 516235 w 604816"/>
                <a:gd name="connsiteY12" fmla="*/ 343707 h 601429"/>
                <a:gd name="connsiteX13" fmla="*/ 86039 w 604816"/>
                <a:gd name="connsiteY13" fmla="*/ 343707 h 601429"/>
                <a:gd name="connsiteX14" fmla="*/ 86039 w 604816"/>
                <a:gd name="connsiteY14" fmla="*/ 471236 h 601429"/>
                <a:gd name="connsiteX15" fmla="*/ 0 w 604816"/>
                <a:gd name="connsiteY15" fmla="*/ 471236 h 601429"/>
                <a:gd name="connsiteX16" fmla="*/ 130405 w 604816"/>
                <a:gd name="connsiteY16" fmla="*/ 0 h 601429"/>
                <a:gd name="connsiteX17" fmla="*/ 474623 w 604816"/>
                <a:gd name="connsiteY17" fmla="*/ 0 h 601429"/>
                <a:gd name="connsiteX18" fmla="*/ 474623 w 604816"/>
                <a:gd name="connsiteY18" fmla="*/ 85949 h 601429"/>
                <a:gd name="connsiteX19" fmla="*/ 130405 w 604816"/>
                <a:gd name="connsiteY19" fmla="*/ 85949 h 60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816" h="601429">
                  <a:moveTo>
                    <a:pt x="130405" y="385287"/>
                  </a:moveTo>
                  <a:lnTo>
                    <a:pt x="474623" y="385287"/>
                  </a:lnTo>
                  <a:lnTo>
                    <a:pt x="474623" y="601429"/>
                  </a:lnTo>
                  <a:lnTo>
                    <a:pt x="130405" y="601429"/>
                  </a:lnTo>
                  <a:close/>
                  <a:moveTo>
                    <a:pt x="518777" y="171845"/>
                  </a:moveTo>
                  <a:lnTo>
                    <a:pt x="518777" y="213443"/>
                  </a:lnTo>
                  <a:lnTo>
                    <a:pt x="560623" y="213443"/>
                  </a:lnTo>
                  <a:lnTo>
                    <a:pt x="560623" y="171845"/>
                  </a:lnTo>
                  <a:close/>
                  <a:moveTo>
                    <a:pt x="0" y="127512"/>
                  </a:moveTo>
                  <a:lnTo>
                    <a:pt x="604816" y="127512"/>
                  </a:lnTo>
                  <a:lnTo>
                    <a:pt x="604816" y="471236"/>
                  </a:lnTo>
                  <a:lnTo>
                    <a:pt x="516235" y="471236"/>
                  </a:lnTo>
                  <a:lnTo>
                    <a:pt x="516235" y="343707"/>
                  </a:lnTo>
                  <a:lnTo>
                    <a:pt x="86039" y="343707"/>
                  </a:lnTo>
                  <a:lnTo>
                    <a:pt x="86039" y="471236"/>
                  </a:lnTo>
                  <a:lnTo>
                    <a:pt x="0" y="471236"/>
                  </a:lnTo>
                  <a:close/>
                  <a:moveTo>
                    <a:pt x="130405" y="0"/>
                  </a:moveTo>
                  <a:lnTo>
                    <a:pt x="474623" y="0"/>
                  </a:lnTo>
                  <a:lnTo>
                    <a:pt x="474623" y="85949"/>
                  </a:lnTo>
                  <a:lnTo>
                    <a:pt x="130405" y="85949"/>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69" name="iconfont-11899-5651567">
              <a:extLst>
                <a:ext uri="{FF2B5EF4-FFF2-40B4-BE49-F238E27FC236}">
                  <a16:creationId xmlns:a16="http://schemas.microsoft.com/office/drawing/2014/main" id="{82090362-C488-5F8A-77FC-12F46F740F76}"/>
                </a:ext>
              </a:extLst>
            </p:cNvPr>
            <p:cNvSpPr/>
            <p:nvPr/>
          </p:nvSpPr>
          <p:spPr>
            <a:xfrm>
              <a:off x="4317772" y="9551736"/>
              <a:ext cx="199633" cy="149857"/>
            </a:xfrm>
            <a:custGeom>
              <a:avLst/>
              <a:gdLst>
                <a:gd name="T0" fmla="*/ 649 w 10375"/>
                <a:gd name="T1" fmla="*/ 0 h 7781"/>
                <a:gd name="T2" fmla="*/ 9726 w 10375"/>
                <a:gd name="T3" fmla="*/ 0 h 7781"/>
                <a:gd name="T4" fmla="*/ 10375 w 10375"/>
                <a:gd name="T5" fmla="*/ 648 h 7781"/>
                <a:gd name="T6" fmla="*/ 10375 w 10375"/>
                <a:gd name="T7" fmla="*/ 7132 h 7781"/>
                <a:gd name="T8" fmla="*/ 9726 w 10375"/>
                <a:gd name="T9" fmla="*/ 7781 h 7781"/>
                <a:gd name="T10" fmla="*/ 649 w 10375"/>
                <a:gd name="T11" fmla="*/ 7781 h 7781"/>
                <a:gd name="T12" fmla="*/ 0 w 10375"/>
                <a:gd name="T13" fmla="*/ 7132 h 7781"/>
                <a:gd name="T14" fmla="*/ 0 w 10375"/>
                <a:gd name="T15" fmla="*/ 648 h 7781"/>
                <a:gd name="T16" fmla="*/ 649 w 10375"/>
                <a:gd name="T17" fmla="*/ 0 h 7781"/>
                <a:gd name="T18" fmla="*/ 649 w 10375"/>
                <a:gd name="T19" fmla="*/ 1296 h 7781"/>
                <a:gd name="T20" fmla="*/ 649 w 10375"/>
                <a:gd name="T21" fmla="*/ 1945 h 7781"/>
                <a:gd name="T22" fmla="*/ 5196 w 10375"/>
                <a:gd name="T23" fmla="*/ 4538 h 7781"/>
                <a:gd name="T24" fmla="*/ 9726 w 10375"/>
                <a:gd name="T25" fmla="*/ 1944 h 7781"/>
                <a:gd name="T26" fmla="*/ 9726 w 10375"/>
                <a:gd name="T27" fmla="*/ 1296 h 7781"/>
                <a:gd name="T28" fmla="*/ 5196 w 10375"/>
                <a:gd name="T29" fmla="*/ 3890 h 7781"/>
                <a:gd name="T30" fmla="*/ 649 w 10375"/>
                <a:gd name="T31" fmla="*/ 1296 h 7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75" h="7781">
                  <a:moveTo>
                    <a:pt x="649" y="0"/>
                  </a:moveTo>
                  <a:lnTo>
                    <a:pt x="9726" y="0"/>
                  </a:lnTo>
                  <a:cubicBezTo>
                    <a:pt x="10084" y="0"/>
                    <a:pt x="10375" y="290"/>
                    <a:pt x="10375" y="648"/>
                  </a:cubicBezTo>
                  <a:lnTo>
                    <a:pt x="10375" y="7132"/>
                  </a:lnTo>
                  <a:cubicBezTo>
                    <a:pt x="10375" y="7490"/>
                    <a:pt x="10085" y="7781"/>
                    <a:pt x="9726" y="7781"/>
                  </a:cubicBezTo>
                  <a:lnTo>
                    <a:pt x="649" y="7781"/>
                  </a:lnTo>
                  <a:cubicBezTo>
                    <a:pt x="291" y="7781"/>
                    <a:pt x="0" y="7491"/>
                    <a:pt x="0" y="7132"/>
                  </a:cubicBezTo>
                  <a:lnTo>
                    <a:pt x="0" y="648"/>
                  </a:lnTo>
                  <a:cubicBezTo>
                    <a:pt x="0" y="290"/>
                    <a:pt x="290" y="0"/>
                    <a:pt x="649" y="0"/>
                  </a:cubicBezTo>
                  <a:close/>
                  <a:moveTo>
                    <a:pt x="649" y="1296"/>
                  </a:moveTo>
                  <a:lnTo>
                    <a:pt x="649" y="1945"/>
                  </a:lnTo>
                  <a:lnTo>
                    <a:pt x="5196" y="4538"/>
                  </a:lnTo>
                  <a:lnTo>
                    <a:pt x="9726" y="1944"/>
                  </a:lnTo>
                  <a:lnTo>
                    <a:pt x="9726" y="1296"/>
                  </a:lnTo>
                  <a:lnTo>
                    <a:pt x="5196" y="3890"/>
                  </a:lnTo>
                  <a:lnTo>
                    <a:pt x="649" y="1296"/>
                  </a:lnTo>
                  <a:close/>
                </a:path>
              </a:pathLst>
            </a:custGeom>
            <a:solidFill>
              <a:schemeClr val="bg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pitchFamily="34" charset="0"/>
                <a:ea typeface="微软雅黑"/>
                <a:cs typeface="Arial" panose="020B0604020202020204" pitchFamily="34" charset="0"/>
              </a:endParaRPr>
            </a:p>
          </p:txBody>
        </p:sp>
        <p:sp>
          <p:nvSpPr>
            <p:cNvPr id="70" name="文本框 69">
              <a:extLst>
                <a:ext uri="{FF2B5EF4-FFF2-40B4-BE49-F238E27FC236}">
                  <a16:creationId xmlns:a16="http://schemas.microsoft.com/office/drawing/2014/main" id="{42134131-DF03-4ED4-76DA-B59343F4AC72}"/>
                </a:ext>
              </a:extLst>
            </p:cNvPr>
            <p:cNvSpPr txBox="1"/>
            <p:nvPr/>
          </p:nvSpPr>
          <p:spPr>
            <a:xfrm>
              <a:off x="220258" y="9213850"/>
              <a:ext cx="3492500" cy="292388"/>
            </a:xfrm>
            <a:prstGeom prst="rect">
              <a:avLst/>
            </a:prstGeom>
            <a:noFill/>
          </p:spPr>
          <p:txBody>
            <a:bodyPr wrap="square">
              <a:spAutoFit/>
            </a:bodyPr>
            <a:lstStyle/>
            <a:p>
              <a:r>
                <a:rPr lang="en-US" altLang="zh-CN" sz="1300" dirty="0">
                  <a:solidFill>
                    <a:schemeClr val="accent3">
                      <a:lumMod val="50000"/>
                    </a:schemeClr>
                  </a:solidFill>
                  <a:hlinkClick r:id="rId3"/>
                </a:rPr>
                <a:t>https://surfactant.alfa-chemistry.com/</a:t>
              </a:r>
              <a:r>
                <a:rPr lang="en-US" altLang="zh-CN" sz="1300" dirty="0">
                  <a:solidFill>
                    <a:schemeClr val="accent3">
                      <a:lumMod val="50000"/>
                    </a:schemeClr>
                  </a:solidFill>
                </a:rPr>
                <a:t> </a:t>
              </a:r>
              <a:endParaRPr lang="zh-CN" altLang="en-US" sz="1300" dirty="0">
                <a:solidFill>
                  <a:schemeClr val="accent3">
                    <a:lumMod val="50000"/>
                  </a:schemeClr>
                </a:solidFill>
              </a:endParaRPr>
            </a:p>
          </p:txBody>
        </p:sp>
        <p:sp>
          <p:nvSpPr>
            <p:cNvPr id="104" name="文本框 103">
              <a:extLst>
                <a:ext uri="{FF2B5EF4-FFF2-40B4-BE49-F238E27FC236}">
                  <a16:creationId xmlns:a16="http://schemas.microsoft.com/office/drawing/2014/main" id="{2E3A93FA-916D-4A46-08D7-7DDC282A78E0}"/>
                </a:ext>
              </a:extLst>
            </p:cNvPr>
            <p:cNvSpPr txBox="1"/>
            <p:nvPr/>
          </p:nvSpPr>
          <p:spPr>
            <a:xfrm>
              <a:off x="220258" y="9439591"/>
              <a:ext cx="3659317" cy="323871"/>
            </a:xfrm>
            <a:prstGeom prst="rect">
              <a:avLst/>
            </a:prstGeom>
            <a:noFill/>
          </p:spPr>
          <p:txBody>
            <a:bodyPr wrap="square" rtlCol="0">
              <a:spAutoFit/>
            </a:bodyPr>
            <a:lstStyle/>
            <a:p>
              <a:pPr>
                <a:lnSpc>
                  <a:spcPct val="125000"/>
                </a:lnSpc>
              </a:pPr>
              <a:r>
                <a:rPr lang="fr-FR" altLang="zh-CN" sz="1300" dirty="0">
                  <a:solidFill>
                    <a:schemeClr val="bg2">
                      <a:lumMod val="25000"/>
                    </a:schemeClr>
                  </a:solidFill>
                </a:rPr>
                <a:t>101-5 Colin Dr, Holbrook, NY 11741</a:t>
              </a:r>
            </a:p>
          </p:txBody>
        </p:sp>
      </p:grpSp>
      <p:pic>
        <p:nvPicPr>
          <p:cNvPr id="39" name="图片 38" descr="地上的食物&#10;&#10;中度可信度描述已自动生成">
            <a:extLst>
              <a:ext uri="{FF2B5EF4-FFF2-40B4-BE49-F238E27FC236}">
                <a16:creationId xmlns:a16="http://schemas.microsoft.com/office/drawing/2014/main" id="{B9B9CCDD-EC72-8C04-6A5F-3CD8F3EF9E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775" y="1305761"/>
            <a:ext cx="2735877" cy="1590229"/>
          </a:xfrm>
          <a:prstGeom prst="rect">
            <a:avLst/>
          </a:prstGeom>
        </p:spPr>
      </p:pic>
      <p:sp>
        <p:nvSpPr>
          <p:cNvPr id="41" name="文本框 40">
            <a:extLst>
              <a:ext uri="{FF2B5EF4-FFF2-40B4-BE49-F238E27FC236}">
                <a16:creationId xmlns:a16="http://schemas.microsoft.com/office/drawing/2014/main" id="{930CA9AD-9ED2-B6E1-AC9C-3BBD440B24AA}"/>
              </a:ext>
            </a:extLst>
          </p:cNvPr>
          <p:cNvSpPr txBox="1"/>
          <p:nvPr/>
        </p:nvSpPr>
        <p:spPr>
          <a:xfrm>
            <a:off x="317362" y="1419191"/>
            <a:ext cx="3580339" cy="1608389"/>
          </a:xfrm>
          <a:prstGeom prst="rect">
            <a:avLst/>
          </a:prstGeom>
          <a:noFill/>
        </p:spPr>
        <p:txBody>
          <a:bodyPr wrap="square">
            <a:spAutoFit/>
          </a:bodyPr>
          <a:lstStyle/>
          <a:p>
            <a:pPr>
              <a:lnSpc>
                <a:spcPct val="125000"/>
              </a:lnSpc>
            </a:pPr>
            <a:r>
              <a:rPr lang="en-US" altLang="zh-CN" sz="1600" dirty="0"/>
              <a:t>Sodium lignosulfonate is a yellow brown powder which is extracted from the pulping liquid by the procedures of purification, evaporation, chemical treatment, and drying.</a:t>
            </a:r>
            <a:endParaRPr lang="zh-CN" altLang="en-US" sz="1600" dirty="0"/>
          </a:p>
        </p:txBody>
      </p:sp>
      <p:sp>
        <p:nvSpPr>
          <p:cNvPr id="42" name="文本框 41">
            <a:extLst>
              <a:ext uri="{FF2B5EF4-FFF2-40B4-BE49-F238E27FC236}">
                <a16:creationId xmlns:a16="http://schemas.microsoft.com/office/drawing/2014/main" id="{90B0A4D9-9694-1883-68D7-45FFF59AD690}"/>
              </a:ext>
            </a:extLst>
          </p:cNvPr>
          <p:cNvSpPr txBox="1"/>
          <p:nvPr/>
        </p:nvSpPr>
        <p:spPr>
          <a:xfrm>
            <a:off x="370752" y="3312915"/>
            <a:ext cx="3382254" cy="377283"/>
          </a:xfrm>
          <a:prstGeom prst="rect">
            <a:avLst/>
          </a:prstGeom>
          <a:noFill/>
        </p:spPr>
        <p:txBody>
          <a:bodyPr wrap="square">
            <a:spAutoFit/>
          </a:bodyPr>
          <a:lstStyle/>
          <a:p>
            <a:pPr>
              <a:lnSpc>
                <a:spcPct val="125000"/>
              </a:lnSpc>
            </a:pPr>
            <a:r>
              <a:rPr lang="en-US" altLang="zh-CN" sz="1600" b="1" dirty="0"/>
              <a:t>Typical Applications: </a:t>
            </a:r>
            <a:endParaRPr lang="zh-CN" altLang="en-US" sz="1600" b="1" dirty="0"/>
          </a:p>
        </p:txBody>
      </p:sp>
      <p:sp>
        <p:nvSpPr>
          <p:cNvPr id="43" name="文本框 42">
            <a:extLst>
              <a:ext uri="{FF2B5EF4-FFF2-40B4-BE49-F238E27FC236}">
                <a16:creationId xmlns:a16="http://schemas.microsoft.com/office/drawing/2014/main" id="{79326341-F564-9813-54F7-07E1F868F5BA}"/>
              </a:ext>
            </a:extLst>
          </p:cNvPr>
          <p:cNvSpPr txBox="1"/>
          <p:nvPr/>
        </p:nvSpPr>
        <p:spPr>
          <a:xfrm>
            <a:off x="370752" y="3722660"/>
            <a:ext cx="3260571" cy="4346254"/>
          </a:xfrm>
          <a:prstGeom prst="rect">
            <a:avLst/>
          </a:prstGeom>
          <a:noFill/>
        </p:spPr>
        <p:txBody>
          <a:bodyPr wrap="square">
            <a:spAutoFit/>
          </a:bodyPr>
          <a:lstStyle/>
          <a:p>
            <a:pPr marL="285750" indent="-285750">
              <a:lnSpc>
                <a:spcPct val="110000"/>
              </a:lnSpc>
              <a:buFont typeface="Wingdings" panose="05000000000000000000" pitchFamily="2" charset="2"/>
              <a:buChar char="Ø"/>
            </a:pPr>
            <a:r>
              <a:rPr lang="en-US" altLang="zh-CN" sz="1400" b="1" dirty="0">
                <a:solidFill>
                  <a:schemeClr val="accent2">
                    <a:lumMod val="75000"/>
                  </a:schemeClr>
                </a:solidFill>
              </a:rPr>
              <a:t>In Construction</a:t>
            </a:r>
          </a:p>
          <a:p>
            <a:pPr>
              <a:lnSpc>
                <a:spcPct val="110000"/>
              </a:lnSpc>
            </a:pPr>
            <a:r>
              <a:rPr lang="en-US" altLang="zh-CN" sz="1400" dirty="0"/>
              <a:t>As a plasticizer, water reducing agent</a:t>
            </a:r>
          </a:p>
          <a:p>
            <a:pPr marL="285750" indent="-285750">
              <a:lnSpc>
                <a:spcPct val="110000"/>
              </a:lnSpc>
              <a:buFont typeface="Wingdings" panose="05000000000000000000" pitchFamily="2" charset="2"/>
              <a:buChar char="Ø"/>
            </a:pPr>
            <a:r>
              <a:rPr lang="en-US" altLang="zh-CN" sz="1400" b="1" dirty="0">
                <a:solidFill>
                  <a:schemeClr val="accent2">
                    <a:lumMod val="75000"/>
                  </a:schemeClr>
                </a:solidFill>
              </a:rPr>
              <a:t>In Coal Slurry</a:t>
            </a:r>
          </a:p>
          <a:p>
            <a:pPr>
              <a:lnSpc>
                <a:spcPct val="110000"/>
              </a:lnSpc>
            </a:pPr>
            <a:r>
              <a:rPr lang="en-US" altLang="zh-CN" sz="1400" dirty="0"/>
              <a:t>As a dispersant</a:t>
            </a:r>
          </a:p>
          <a:p>
            <a:pPr marL="285750" indent="-285750">
              <a:lnSpc>
                <a:spcPct val="110000"/>
              </a:lnSpc>
              <a:buFont typeface="Wingdings" panose="05000000000000000000" pitchFamily="2" charset="2"/>
              <a:buChar char="Ø"/>
            </a:pPr>
            <a:r>
              <a:rPr lang="en-US" altLang="zh-CN" sz="1400" b="1" dirty="0">
                <a:solidFill>
                  <a:schemeClr val="accent2">
                    <a:lumMod val="75000"/>
                  </a:schemeClr>
                </a:solidFill>
              </a:rPr>
              <a:t>In Ceramics</a:t>
            </a:r>
          </a:p>
          <a:p>
            <a:pPr>
              <a:lnSpc>
                <a:spcPct val="110000"/>
              </a:lnSpc>
            </a:pPr>
            <a:r>
              <a:rPr lang="en-US" altLang="zh-CN" sz="1400" dirty="0"/>
              <a:t>As a body enhancer</a:t>
            </a:r>
          </a:p>
          <a:p>
            <a:pPr>
              <a:lnSpc>
                <a:spcPct val="110000"/>
              </a:lnSpc>
            </a:pPr>
            <a:r>
              <a:rPr lang="en-US" altLang="zh-CN" sz="1400" dirty="0"/>
              <a:t>To achieve low viscosity</a:t>
            </a:r>
          </a:p>
          <a:p>
            <a:pPr marL="285750" indent="-285750">
              <a:lnSpc>
                <a:spcPct val="110000"/>
              </a:lnSpc>
              <a:buFont typeface="Wingdings" panose="05000000000000000000" pitchFamily="2" charset="2"/>
              <a:buChar char="Ø"/>
            </a:pPr>
            <a:r>
              <a:rPr lang="en-US" altLang="zh-CN" sz="1400" b="1" dirty="0">
                <a:solidFill>
                  <a:schemeClr val="accent2">
                    <a:lumMod val="75000"/>
                  </a:schemeClr>
                </a:solidFill>
              </a:rPr>
              <a:t>In Dye Industry</a:t>
            </a:r>
          </a:p>
          <a:p>
            <a:pPr>
              <a:lnSpc>
                <a:spcPct val="110000"/>
              </a:lnSpc>
            </a:pPr>
            <a:r>
              <a:rPr lang="en-US" altLang="zh-CN" sz="1400" dirty="0"/>
              <a:t>As filler and dispersant</a:t>
            </a:r>
          </a:p>
          <a:p>
            <a:pPr marL="285750" indent="-285750">
              <a:lnSpc>
                <a:spcPct val="110000"/>
              </a:lnSpc>
              <a:buFont typeface="Wingdings" panose="05000000000000000000" pitchFamily="2" charset="2"/>
              <a:buChar char="Ø"/>
            </a:pPr>
            <a:r>
              <a:rPr lang="en-US" altLang="zh-CN" sz="1400" b="1" dirty="0">
                <a:solidFill>
                  <a:schemeClr val="accent2">
                    <a:lumMod val="75000"/>
                  </a:schemeClr>
                </a:solidFill>
              </a:rPr>
              <a:t>In Pesticides</a:t>
            </a:r>
          </a:p>
          <a:p>
            <a:pPr>
              <a:lnSpc>
                <a:spcPct val="110000"/>
              </a:lnSpc>
            </a:pPr>
            <a:r>
              <a:rPr lang="en-US" altLang="zh-CN" sz="1400" dirty="0"/>
              <a:t>As a suspending agent, dispersant, </a:t>
            </a:r>
          </a:p>
          <a:p>
            <a:pPr>
              <a:lnSpc>
                <a:spcPct val="110000"/>
              </a:lnSpc>
            </a:pPr>
            <a:r>
              <a:rPr lang="en-US" altLang="zh-CN" sz="1400" dirty="0"/>
              <a:t>and filler</a:t>
            </a:r>
          </a:p>
          <a:p>
            <a:pPr marL="285750" indent="-285750">
              <a:lnSpc>
                <a:spcPct val="110000"/>
              </a:lnSpc>
              <a:buFont typeface="Wingdings" panose="05000000000000000000" pitchFamily="2" charset="2"/>
              <a:buChar char="Ø"/>
            </a:pPr>
            <a:r>
              <a:rPr lang="en-US" altLang="zh-CN" sz="1400" b="1" dirty="0">
                <a:solidFill>
                  <a:schemeClr val="accent2">
                    <a:lumMod val="75000"/>
                  </a:schemeClr>
                </a:solidFill>
              </a:rPr>
              <a:t>Balling of materials</a:t>
            </a:r>
          </a:p>
          <a:p>
            <a:pPr>
              <a:lnSpc>
                <a:spcPct val="110000"/>
              </a:lnSpc>
            </a:pPr>
            <a:r>
              <a:rPr lang="en-US" altLang="zh-CN" sz="1400" dirty="0"/>
              <a:t>As a binder</a:t>
            </a:r>
          </a:p>
          <a:p>
            <a:pPr marL="285750" indent="-285750">
              <a:lnSpc>
                <a:spcPct val="110000"/>
              </a:lnSpc>
              <a:buFont typeface="Wingdings" panose="05000000000000000000" pitchFamily="2" charset="2"/>
              <a:buChar char="Ø"/>
            </a:pPr>
            <a:r>
              <a:rPr lang="en-US" altLang="zh-CN" sz="1400" b="1" dirty="0">
                <a:solidFill>
                  <a:schemeClr val="accent2">
                    <a:lumMod val="75000"/>
                  </a:schemeClr>
                </a:solidFill>
              </a:rPr>
              <a:t>In Petroleum products</a:t>
            </a:r>
          </a:p>
          <a:p>
            <a:pPr>
              <a:lnSpc>
                <a:spcPct val="110000"/>
              </a:lnSpc>
            </a:pPr>
            <a:r>
              <a:rPr lang="en-US" altLang="zh-CN" sz="1400" dirty="0"/>
              <a:t>As an emulsifying viscosity reducer, antistatic agent, anti rust agent, dispersant, and cleaning agent</a:t>
            </a:r>
            <a:endParaRPr lang="zh-CN" altLang="en-US" sz="1400" dirty="0"/>
          </a:p>
        </p:txBody>
      </p:sp>
      <p:graphicFrame>
        <p:nvGraphicFramePr>
          <p:cNvPr id="47" name="表格 46">
            <a:extLst>
              <a:ext uri="{FF2B5EF4-FFF2-40B4-BE49-F238E27FC236}">
                <a16:creationId xmlns:a16="http://schemas.microsoft.com/office/drawing/2014/main" id="{857CDFB3-168B-6E91-442B-AF572D44206B}"/>
              </a:ext>
            </a:extLst>
          </p:cNvPr>
          <p:cNvGraphicFramePr>
            <a:graphicFrameLocks noGrp="1"/>
          </p:cNvGraphicFramePr>
          <p:nvPr>
            <p:extLst>
              <p:ext uri="{D42A27DB-BD31-4B8C-83A1-F6EECF244321}">
                <p14:modId xmlns:p14="http://schemas.microsoft.com/office/powerpoint/2010/main" val="2727457464"/>
              </p:ext>
            </p:extLst>
          </p:nvPr>
        </p:nvGraphicFramePr>
        <p:xfrm>
          <a:off x="3631323" y="3261370"/>
          <a:ext cx="3089222" cy="1160535"/>
        </p:xfrm>
        <a:graphic>
          <a:graphicData uri="http://schemas.openxmlformats.org/drawingml/2006/table">
            <a:tbl>
              <a:tblPr/>
              <a:tblGrid>
                <a:gridCol w="1438125">
                  <a:extLst>
                    <a:ext uri="{9D8B030D-6E8A-4147-A177-3AD203B41FA5}">
                      <a16:colId xmlns:a16="http://schemas.microsoft.com/office/drawing/2014/main" val="3482138311"/>
                    </a:ext>
                  </a:extLst>
                </a:gridCol>
                <a:gridCol w="1651097">
                  <a:extLst>
                    <a:ext uri="{9D8B030D-6E8A-4147-A177-3AD203B41FA5}">
                      <a16:colId xmlns:a16="http://schemas.microsoft.com/office/drawing/2014/main" val="2463498653"/>
                    </a:ext>
                  </a:extLst>
                </a:gridCol>
              </a:tblGrid>
              <a:tr h="386845">
                <a:tc>
                  <a:txBody>
                    <a:bodyPr/>
                    <a:lstStyle/>
                    <a:p>
                      <a:pPr marR="0" indent="0" algn="l" rtl="0">
                        <a:spcBef>
                          <a:spcPts val="0"/>
                        </a:spcBef>
                        <a:spcAft>
                          <a:spcPts val="0"/>
                        </a:spcAft>
                      </a:pPr>
                      <a:r>
                        <a:rPr lang="en-US" sz="1050" b="1" kern="1400">
                          <a:ln>
                            <a:noFill/>
                          </a:ln>
                          <a:solidFill>
                            <a:srgbClr val="000000"/>
                          </a:solidFill>
                          <a:effectLst/>
                          <a:latin typeface="Arial" panose="020B0604020202020204" pitchFamily="34" charset="0"/>
                        </a:rPr>
                        <a:t>Product Name:</a:t>
                      </a:r>
                      <a:endParaRPr lang="en-US" sz="1050" kern="140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tc>
                  <a:txBody>
                    <a:bodyPr/>
                    <a:lstStyle/>
                    <a:p>
                      <a:pPr marR="0" indent="0" algn="just" rtl="0">
                        <a:spcBef>
                          <a:spcPts val="0"/>
                        </a:spcBef>
                        <a:spcAft>
                          <a:spcPts val="0"/>
                        </a:spcAft>
                      </a:pPr>
                      <a:r>
                        <a:rPr lang="en-US" sz="1050" kern="1400">
                          <a:ln>
                            <a:noFill/>
                          </a:ln>
                          <a:solidFill>
                            <a:srgbClr val="000000"/>
                          </a:solidFill>
                          <a:effectLst/>
                          <a:latin typeface="Arial" panose="020B0604020202020204" pitchFamily="34" charset="0"/>
                        </a:rPr>
                        <a:t>Sodium lignosulfonate </a:t>
                      </a:r>
                      <a:endParaRPr lang="en-US" sz="1050" kern="140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extLst>
                  <a:ext uri="{0D108BD9-81ED-4DB2-BD59-A6C34878D82A}">
                    <a16:rowId xmlns:a16="http://schemas.microsoft.com/office/drawing/2014/main" val="2058175968"/>
                  </a:ext>
                </a:extLst>
              </a:tr>
              <a:tr h="386845">
                <a:tc>
                  <a:txBody>
                    <a:bodyPr/>
                    <a:lstStyle/>
                    <a:p>
                      <a:pPr marR="0" indent="0" algn="l" rtl="0">
                        <a:spcBef>
                          <a:spcPts val="0"/>
                        </a:spcBef>
                        <a:spcAft>
                          <a:spcPts val="0"/>
                        </a:spcAft>
                      </a:pPr>
                      <a:r>
                        <a:rPr lang="en-US" sz="1050" b="1" kern="1400" dirty="0">
                          <a:ln>
                            <a:noFill/>
                          </a:ln>
                          <a:solidFill>
                            <a:srgbClr val="000000"/>
                          </a:solidFill>
                          <a:effectLst/>
                          <a:latin typeface="Arial" panose="020B0604020202020204" pitchFamily="34" charset="0"/>
                        </a:rPr>
                        <a:t>Catalog No.:</a:t>
                      </a:r>
                      <a:endParaRPr lang="en-US" sz="1050" kern="1400" dirty="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rPr>
                        <a:t>ACM8061516 </a:t>
                      </a:r>
                      <a:endParaRPr lang="en-US" sz="1050" kern="1400" dirty="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extLst>
                  <a:ext uri="{0D108BD9-81ED-4DB2-BD59-A6C34878D82A}">
                    <a16:rowId xmlns:a16="http://schemas.microsoft.com/office/drawing/2014/main" val="2578593019"/>
                  </a:ext>
                </a:extLst>
              </a:tr>
              <a:tr h="386845">
                <a:tc>
                  <a:txBody>
                    <a:bodyPr/>
                    <a:lstStyle/>
                    <a:p>
                      <a:pPr marR="0" indent="0" algn="l" rtl="0">
                        <a:spcBef>
                          <a:spcPts val="0"/>
                        </a:spcBef>
                        <a:spcAft>
                          <a:spcPts val="0"/>
                        </a:spcAft>
                      </a:pPr>
                      <a:r>
                        <a:rPr lang="en-US" sz="1050" b="1" kern="1400" dirty="0">
                          <a:ln>
                            <a:noFill/>
                          </a:ln>
                          <a:solidFill>
                            <a:srgbClr val="000000"/>
                          </a:solidFill>
                          <a:effectLst/>
                          <a:latin typeface="Arial" panose="020B0604020202020204" pitchFamily="34" charset="0"/>
                        </a:rPr>
                        <a:t>CAS No.:</a:t>
                      </a:r>
                      <a:endParaRPr lang="en-US" sz="1050" kern="1400" dirty="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rPr>
                        <a:t>8061-51-6 </a:t>
                      </a:r>
                      <a:endParaRPr lang="en-US" sz="1050" kern="1400" dirty="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extLst>
                  <a:ext uri="{0D108BD9-81ED-4DB2-BD59-A6C34878D82A}">
                    <a16:rowId xmlns:a16="http://schemas.microsoft.com/office/drawing/2014/main" val="3368839837"/>
                  </a:ext>
                </a:extLst>
              </a:tr>
            </a:tbl>
          </a:graphicData>
        </a:graphic>
      </p:graphicFrame>
      <p:sp>
        <p:nvSpPr>
          <p:cNvPr id="48" name="Control 1">
            <a:extLst>
              <a:ext uri="{FF2B5EF4-FFF2-40B4-BE49-F238E27FC236}">
                <a16:creationId xmlns:a16="http://schemas.microsoft.com/office/drawing/2014/main" id="{EA5DB80B-A02A-2742-4106-00B5B33CE00C}"/>
              </a:ext>
            </a:extLst>
          </p:cNvPr>
          <p:cNvSpPr>
            <a:spLocks noChangeArrowheads="1" noChangeShapeType="1"/>
          </p:cNvSpPr>
          <p:nvPr/>
        </p:nvSpPr>
        <p:spPr bwMode="auto">
          <a:xfrm>
            <a:off x="4335097" y="5591001"/>
            <a:ext cx="3943350" cy="197961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zh-CN" altLang="en-US"/>
          </a:p>
        </p:txBody>
      </p:sp>
      <p:graphicFrame>
        <p:nvGraphicFramePr>
          <p:cNvPr id="49" name="表格 48">
            <a:extLst>
              <a:ext uri="{FF2B5EF4-FFF2-40B4-BE49-F238E27FC236}">
                <a16:creationId xmlns:a16="http://schemas.microsoft.com/office/drawing/2014/main" id="{A5945747-E99A-B8DE-F0BB-E17D624A5554}"/>
              </a:ext>
            </a:extLst>
          </p:cNvPr>
          <p:cNvGraphicFramePr>
            <a:graphicFrameLocks noGrp="1"/>
          </p:cNvGraphicFramePr>
          <p:nvPr>
            <p:extLst>
              <p:ext uri="{D42A27DB-BD31-4B8C-83A1-F6EECF244321}">
                <p14:modId xmlns:p14="http://schemas.microsoft.com/office/powerpoint/2010/main" val="2802556025"/>
              </p:ext>
            </p:extLst>
          </p:nvPr>
        </p:nvGraphicFramePr>
        <p:xfrm>
          <a:off x="3681479" y="4577700"/>
          <a:ext cx="3023644" cy="3311935"/>
        </p:xfrm>
        <a:graphic>
          <a:graphicData uri="http://schemas.openxmlformats.org/drawingml/2006/table">
            <a:tbl>
              <a:tblPr firstRow="1">
                <a:tableStyleId>{0E3FDE45-AF77-4B5C-9715-49D594BDF05E}</a:tableStyleId>
              </a:tblPr>
              <a:tblGrid>
                <a:gridCol w="1463524">
                  <a:extLst>
                    <a:ext uri="{9D8B030D-6E8A-4147-A177-3AD203B41FA5}">
                      <a16:colId xmlns:a16="http://schemas.microsoft.com/office/drawing/2014/main" val="1140744333"/>
                    </a:ext>
                  </a:extLst>
                </a:gridCol>
                <a:gridCol w="1560120">
                  <a:extLst>
                    <a:ext uri="{9D8B030D-6E8A-4147-A177-3AD203B41FA5}">
                      <a16:colId xmlns:a16="http://schemas.microsoft.com/office/drawing/2014/main" val="461059724"/>
                    </a:ext>
                  </a:extLst>
                </a:gridCol>
              </a:tblGrid>
              <a:tr h="287998">
                <a:tc>
                  <a:txBody>
                    <a:bodyPr/>
                    <a:lstStyle/>
                    <a:p>
                      <a:pPr marR="0" indent="0" algn="l" rtl="0">
                        <a:spcBef>
                          <a:spcPts val="0"/>
                        </a:spcBef>
                        <a:spcAft>
                          <a:spcPts val="0"/>
                        </a:spcAft>
                      </a:pPr>
                      <a:r>
                        <a:rPr lang="en-US" sz="1050" b="1" kern="1400" dirty="0">
                          <a:ln>
                            <a:noFill/>
                          </a:ln>
                          <a:solidFill>
                            <a:srgbClr val="000000"/>
                          </a:solidFill>
                          <a:effectLst/>
                          <a:latin typeface="Arial" panose="020B0604020202020204" pitchFamily="34" charset="0"/>
                          <a:cs typeface="Arial" panose="020B0604020202020204" pitchFamily="34" charset="0"/>
                        </a:rPr>
                        <a:t>Test</a:t>
                      </a:r>
                      <a:endParaRPr lang="en-US" sz="1050" kern="1400" dirty="0">
                        <a:ln>
                          <a:noFill/>
                        </a:ln>
                        <a:solidFill>
                          <a:srgbClr val="000000"/>
                        </a:solidFill>
                        <a:effectLst/>
                        <a:latin typeface="Arial" panose="020B0604020202020204" pitchFamily="34" charset="0"/>
                        <a:cs typeface="Arial" panose="020B0604020202020204" pitchFamily="34" charset="0"/>
                      </a:endParaRPr>
                    </a:p>
                  </a:txBody>
                  <a:tcPr marL="36576" marR="36576" marT="36576" marB="36576" anchor="ctr"/>
                </a:tc>
                <a:tc>
                  <a:txBody>
                    <a:bodyPr/>
                    <a:lstStyle/>
                    <a:p>
                      <a:pPr marR="0" indent="0" algn="l" rtl="0">
                        <a:spcBef>
                          <a:spcPts val="0"/>
                        </a:spcBef>
                        <a:spcAft>
                          <a:spcPts val="0"/>
                        </a:spcAft>
                      </a:pPr>
                      <a:r>
                        <a:rPr lang="en-US" sz="1050" b="1" kern="1400" dirty="0">
                          <a:ln>
                            <a:noFill/>
                          </a:ln>
                          <a:solidFill>
                            <a:srgbClr val="000000"/>
                          </a:solidFill>
                          <a:effectLst/>
                          <a:latin typeface="Arial" panose="020B0604020202020204" pitchFamily="34" charset="0"/>
                          <a:cs typeface="Arial" panose="020B0604020202020204" pitchFamily="34" charset="0"/>
                        </a:rPr>
                        <a:t>Specification</a:t>
                      </a:r>
                      <a:endParaRPr lang="en-US" sz="1050" kern="1400" dirty="0">
                        <a:ln>
                          <a:noFill/>
                        </a:ln>
                        <a:solidFill>
                          <a:srgbClr val="000000"/>
                        </a:solidFill>
                        <a:effectLst/>
                        <a:latin typeface="Arial" panose="020B0604020202020204" pitchFamily="34" charset="0"/>
                        <a:cs typeface="Arial" panose="020B0604020202020204" pitchFamily="34" charset="0"/>
                      </a:endParaRPr>
                    </a:p>
                  </a:txBody>
                  <a:tcPr marL="36576" marR="36576" marT="36576" marB="36576" anchor="ctr"/>
                </a:tc>
                <a:extLst>
                  <a:ext uri="{0D108BD9-81ED-4DB2-BD59-A6C34878D82A}">
                    <a16:rowId xmlns:a16="http://schemas.microsoft.com/office/drawing/2014/main" val="34695614"/>
                  </a:ext>
                </a:extLst>
              </a:tr>
              <a:tr h="431991">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Appearance</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Yellow brown powder </a:t>
                      </a:r>
                    </a:p>
                  </a:txBody>
                  <a:tcPr marL="36576" marR="36576" marT="36576" marB="36576" anchor="ctr"/>
                </a:tc>
                <a:extLst>
                  <a:ext uri="{0D108BD9-81ED-4DB2-BD59-A6C34878D82A}">
                    <a16:rowId xmlns:a16="http://schemas.microsoft.com/office/drawing/2014/main" val="3318429703"/>
                  </a:ext>
                </a:extLst>
              </a:tr>
              <a:tr h="431991">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pH</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10-12</a:t>
                      </a:r>
                    </a:p>
                  </a:txBody>
                  <a:tcPr marL="36576" marR="36576" marT="36576" marB="36576" anchor="ctr"/>
                </a:tc>
                <a:extLst>
                  <a:ext uri="{0D108BD9-81ED-4DB2-BD59-A6C34878D82A}">
                    <a16:rowId xmlns:a16="http://schemas.microsoft.com/office/drawing/2014/main" val="2437938583"/>
                  </a:ext>
                </a:extLst>
              </a:tr>
              <a:tr h="431991">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Dry matter </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92% min</a:t>
                      </a:r>
                    </a:p>
                  </a:txBody>
                  <a:tcPr marL="36576" marR="36576" marT="36576" marB="36576" anchor="ctr"/>
                </a:tc>
                <a:extLst>
                  <a:ext uri="{0D108BD9-81ED-4DB2-BD59-A6C34878D82A}">
                    <a16:rowId xmlns:a16="http://schemas.microsoft.com/office/drawing/2014/main" val="437358679"/>
                  </a:ext>
                </a:extLst>
              </a:tr>
              <a:tr h="431991">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Moisture </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10.0% max</a:t>
                      </a:r>
                    </a:p>
                  </a:txBody>
                  <a:tcPr marL="36576" marR="36576" marT="36576" marB="36576" anchor="ctr"/>
                </a:tc>
                <a:extLst>
                  <a:ext uri="{0D108BD9-81ED-4DB2-BD59-A6C34878D82A}">
                    <a16:rowId xmlns:a16="http://schemas.microsoft.com/office/drawing/2014/main" val="3794902147"/>
                  </a:ext>
                </a:extLst>
              </a:tr>
              <a:tr h="431991">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Water insoluble matter </a:t>
                      </a:r>
                    </a:p>
                  </a:txBody>
                  <a:tcPr marL="36576" marR="36576" marT="36576" marB="36576" anchor="ctr"/>
                </a:tc>
                <a:tc>
                  <a:txBody>
                    <a:bodyPr/>
                    <a:lstStyle/>
                    <a:p>
                      <a:pPr marR="0" indent="0" algn="just" rtl="0">
                        <a:spcBef>
                          <a:spcPts val="0"/>
                        </a:spcBef>
                        <a:spcAft>
                          <a:spcPts val="0"/>
                        </a:spcAft>
                      </a:pPr>
                      <a:r>
                        <a:rPr lang="en-US" sz="1050" kern="1400">
                          <a:ln>
                            <a:noFill/>
                          </a:ln>
                          <a:solidFill>
                            <a:srgbClr val="000000"/>
                          </a:solidFill>
                          <a:effectLst/>
                          <a:latin typeface="Arial" panose="020B0604020202020204" pitchFamily="34" charset="0"/>
                          <a:cs typeface="Arial" panose="020B0604020202020204" pitchFamily="34" charset="0"/>
                        </a:rPr>
                        <a:t>1.5% max</a:t>
                      </a:r>
                    </a:p>
                  </a:txBody>
                  <a:tcPr marL="36576" marR="36576" marT="36576" marB="36576" anchor="ctr"/>
                </a:tc>
                <a:extLst>
                  <a:ext uri="{0D108BD9-81ED-4DB2-BD59-A6C34878D82A}">
                    <a16:rowId xmlns:a16="http://schemas.microsoft.com/office/drawing/2014/main" val="4146764754"/>
                  </a:ext>
                </a:extLst>
              </a:tr>
              <a:tr h="431991">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Lignosulphonate </a:t>
                      </a:r>
                    </a:p>
                  </a:txBody>
                  <a:tcPr marL="36576" marR="36576" marT="36576" marB="36576" anchor="ctr"/>
                </a:tc>
                <a:tc>
                  <a:txBody>
                    <a:bodyPr/>
                    <a:lstStyle/>
                    <a:p>
                      <a:pPr marR="0" indent="0" algn="just" rtl="0">
                        <a:spcBef>
                          <a:spcPts val="0"/>
                        </a:spcBef>
                        <a:spcAft>
                          <a:spcPts val="0"/>
                        </a:spcAft>
                      </a:pPr>
                      <a:r>
                        <a:rPr lang="en-US" sz="1050" kern="1400">
                          <a:ln>
                            <a:noFill/>
                          </a:ln>
                          <a:solidFill>
                            <a:srgbClr val="000000"/>
                          </a:solidFill>
                          <a:effectLst/>
                          <a:latin typeface="Arial" panose="020B0604020202020204" pitchFamily="34" charset="0"/>
                          <a:cs typeface="Arial" panose="020B0604020202020204" pitchFamily="34" charset="0"/>
                        </a:rPr>
                        <a:t>50% min</a:t>
                      </a:r>
                    </a:p>
                  </a:txBody>
                  <a:tcPr marL="36576" marR="36576" marT="36576" marB="36576" anchor="ctr"/>
                </a:tc>
                <a:extLst>
                  <a:ext uri="{0D108BD9-81ED-4DB2-BD59-A6C34878D82A}">
                    <a16:rowId xmlns:a16="http://schemas.microsoft.com/office/drawing/2014/main" val="3715128979"/>
                  </a:ext>
                </a:extLst>
              </a:tr>
              <a:tr h="431991">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Total reducing matter </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10.0% max</a:t>
                      </a:r>
                    </a:p>
                  </a:txBody>
                  <a:tcPr marL="36576" marR="36576" marT="36576" marB="36576" anchor="ctr"/>
                </a:tc>
                <a:extLst>
                  <a:ext uri="{0D108BD9-81ED-4DB2-BD59-A6C34878D82A}">
                    <a16:rowId xmlns:a16="http://schemas.microsoft.com/office/drawing/2014/main" val="3251525583"/>
                  </a:ext>
                </a:extLst>
              </a:tr>
            </a:tbl>
          </a:graphicData>
        </a:graphic>
      </p:graphicFrame>
      <p:sp>
        <p:nvSpPr>
          <p:cNvPr id="50" name="Control 2">
            <a:extLst>
              <a:ext uri="{FF2B5EF4-FFF2-40B4-BE49-F238E27FC236}">
                <a16:creationId xmlns:a16="http://schemas.microsoft.com/office/drawing/2014/main" id="{D806A656-FF29-C722-209D-02ABE11D9251}"/>
              </a:ext>
            </a:extLst>
          </p:cNvPr>
          <p:cNvSpPr>
            <a:spLocks noChangeArrowheads="1" noChangeShapeType="1"/>
          </p:cNvSpPr>
          <p:nvPr/>
        </p:nvSpPr>
        <p:spPr bwMode="auto">
          <a:xfrm>
            <a:off x="2411413" y="8486775"/>
            <a:ext cx="3959225" cy="331152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795055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5312A77-024D-B33D-9336-9E71E4E8ECA6}"/>
              </a:ext>
            </a:extLst>
          </p:cNvPr>
          <p:cNvGrpSpPr/>
          <p:nvPr/>
        </p:nvGrpSpPr>
        <p:grpSpPr>
          <a:xfrm>
            <a:off x="4907213" y="7697729"/>
            <a:ext cx="1857363" cy="1997709"/>
            <a:chOff x="5000637" y="7762242"/>
            <a:chExt cx="1857363" cy="1997709"/>
          </a:xfrm>
        </p:grpSpPr>
        <p:sp>
          <p:nvSpPr>
            <p:cNvPr id="34" name="椭圆 33">
              <a:extLst>
                <a:ext uri="{FF2B5EF4-FFF2-40B4-BE49-F238E27FC236}">
                  <a16:creationId xmlns:a16="http://schemas.microsoft.com/office/drawing/2014/main" id="{6B04706E-69E0-C386-D9E3-D4716B1AD9E3}"/>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id="{B9F19946-6E23-915C-DC00-D74B1B09D541}"/>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id="{41B5B383-F883-A488-A1D2-04DA17FAD7AE}"/>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6CDAF5A3-507C-DA39-9FCE-C7AA3BAB5747}"/>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id="{47081A8A-08A4-DC66-90D2-ACF794544652}"/>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39">
              <a:extLst>
                <a:ext uri="{FF2B5EF4-FFF2-40B4-BE49-F238E27FC236}">
                  <a16:creationId xmlns:a16="http://schemas.microsoft.com/office/drawing/2014/main" id="{9B5B5DF0-E8B4-8386-1B8A-AC53685CFA9C}"/>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a:extLst>
                <a:ext uri="{FF2B5EF4-FFF2-40B4-BE49-F238E27FC236}">
                  <a16:creationId xmlns:a16="http://schemas.microsoft.com/office/drawing/2014/main" id="{13AB2A47-EDA1-C538-4DF1-7EBD21B10E0B}"/>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id="{BBFEC00C-6B33-57BA-F3C8-722FFA54E911}"/>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id="{BF30718C-8D46-BC07-A19B-7258AE0C208B}"/>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9C8CCFE5-ED00-D7D8-3C80-E81F590AC305}"/>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4F98A08E-54A2-2945-6A77-F7BBB4C3789E}"/>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45">
              <a:extLst>
                <a:ext uri="{FF2B5EF4-FFF2-40B4-BE49-F238E27FC236}">
                  <a16:creationId xmlns:a16="http://schemas.microsoft.com/office/drawing/2014/main" id="{1B265ADF-E98E-087A-7BA1-C2897F68A2E6}"/>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椭圆 46">
              <a:extLst>
                <a:ext uri="{FF2B5EF4-FFF2-40B4-BE49-F238E27FC236}">
                  <a16:creationId xmlns:a16="http://schemas.microsoft.com/office/drawing/2014/main" id="{45AE3EAA-08C1-3690-4B37-C19004A30D75}"/>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id="{06FFA606-D9D9-CBDA-8A15-5D4DAB2979CF}"/>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id="{E64AB4AB-CF38-51D3-461A-06F4AAEB366D}"/>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id="{22C31D93-888D-8016-10C0-A290E1F61F84}"/>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id="{CB6956E3-80EE-74C7-0DA2-60759EA5C658}"/>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51">
              <a:extLst>
                <a:ext uri="{FF2B5EF4-FFF2-40B4-BE49-F238E27FC236}">
                  <a16:creationId xmlns:a16="http://schemas.microsoft.com/office/drawing/2014/main" id="{575932F3-4C45-8730-DCBC-732E8E88CB47}"/>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05" name="椭圆 104">
              <a:extLst>
                <a:ext uri="{FF2B5EF4-FFF2-40B4-BE49-F238E27FC236}">
                  <a16:creationId xmlns:a16="http://schemas.microsoft.com/office/drawing/2014/main" id="{294465C2-A8D6-0FC7-CBCA-11588B5BE673}"/>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id="{33F82C66-E3DE-E51D-50E9-18C98F3F26A4}"/>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id="{75462E46-967A-6215-EC5C-2D6E8FFDAB22}"/>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id="{8CB63F38-501D-4803-EF59-BBF758D46CA0}"/>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id="{7F48C838-1C4A-FE75-96A8-21195FF462A3}"/>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0" name="椭圆 109">
              <a:extLst>
                <a:ext uri="{FF2B5EF4-FFF2-40B4-BE49-F238E27FC236}">
                  <a16:creationId xmlns:a16="http://schemas.microsoft.com/office/drawing/2014/main" id="{C3834DAC-B62A-BACA-A1BC-9143FC63446B}"/>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1" name="椭圆 110">
              <a:extLst>
                <a:ext uri="{FF2B5EF4-FFF2-40B4-BE49-F238E27FC236}">
                  <a16:creationId xmlns:a16="http://schemas.microsoft.com/office/drawing/2014/main" id="{DA0E718F-2F5C-351A-4477-B3049792BA16}"/>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a:extLst>
                <a:ext uri="{FF2B5EF4-FFF2-40B4-BE49-F238E27FC236}">
                  <a16:creationId xmlns:a16="http://schemas.microsoft.com/office/drawing/2014/main" id="{25CF85F1-E20C-BF87-AC0D-2CFF82EF947B}"/>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a:extLst>
                <a:ext uri="{FF2B5EF4-FFF2-40B4-BE49-F238E27FC236}">
                  <a16:creationId xmlns:a16="http://schemas.microsoft.com/office/drawing/2014/main" id="{142A437B-A788-DCA3-6203-A4C49CD80926}"/>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a:extLst>
                <a:ext uri="{FF2B5EF4-FFF2-40B4-BE49-F238E27FC236}">
                  <a16:creationId xmlns:a16="http://schemas.microsoft.com/office/drawing/2014/main" id="{535E037E-83C9-07AB-CB1E-B451111EA674}"/>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a:extLst>
                <a:ext uri="{FF2B5EF4-FFF2-40B4-BE49-F238E27FC236}">
                  <a16:creationId xmlns:a16="http://schemas.microsoft.com/office/drawing/2014/main" id="{0D4385BC-182D-FDBC-E022-18F8487439CD}"/>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6" name="椭圆 115">
              <a:extLst>
                <a:ext uri="{FF2B5EF4-FFF2-40B4-BE49-F238E27FC236}">
                  <a16:creationId xmlns:a16="http://schemas.microsoft.com/office/drawing/2014/main" id="{D8F72686-A63D-F829-6774-5A514C105B62}"/>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a:extLst>
              <a:ext uri="{FF2B5EF4-FFF2-40B4-BE49-F238E27FC236}">
                <a16:creationId xmlns:a16="http://schemas.microsoft.com/office/drawing/2014/main" id="{155AD8C1-4793-3E0D-34EE-3AAFA16C0989}"/>
              </a:ext>
            </a:extLst>
          </p:cNvPr>
          <p:cNvGrpSpPr/>
          <p:nvPr/>
        </p:nvGrpSpPr>
        <p:grpSpPr>
          <a:xfrm rot="10800000">
            <a:off x="123839" y="169545"/>
            <a:ext cx="1857363" cy="1997709"/>
            <a:chOff x="5000637" y="7762242"/>
            <a:chExt cx="1857363" cy="1997709"/>
          </a:xfrm>
        </p:grpSpPr>
        <p:sp>
          <p:nvSpPr>
            <p:cNvPr id="3" name="椭圆 2">
              <a:extLst>
                <a:ext uri="{FF2B5EF4-FFF2-40B4-BE49-F238E27FC236}">
                  <a16:creationId xmlns:a16="http://schemas.microsoft.com/office/drawing/2014/main" id="{E3CA824F-A4AB-3E7A-B8D4-520DB5D06BBB}"/>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id="{C5C0EC04-FB96-4BD5-7432-DF077E13A282}"/>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3A9426F7-B709-B287-1D76-8913779994E4}"/>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26F028F1-F2A7-1260-7B64-EC90ED337855}"/>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AA5E65B7-42EE-EF88-D8EE-E2CF2A8267D9}"/>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7">
              <a:extLst>
                <a:ext uri="{FF2B5EF4-FFF2-40B4-BE49-F238E27FC236}">
                  <a16:creationId xmlns:a16="http://schemas.microsoft.com/office/drawing/2014/main" id="{C74C277D-43E4-15E6-A28B-EFBE8104FDF8}"/>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8">
              <a:extLst>
                <a:ext uri="{FF2B5EF4-FFF2-40B4-BE49-F238E27FC236}">
                  <a16:creationId xmlns:a16="http://schemas.microsoft.com/office/drawing/2014/main" id="{67499A01-CF1C-0868-6C68-7FA968A21769}"/>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720A9B3A-634E-0598-7215-C226A1CBE2AB}"/>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EABE0F92-1D12-59CE-0930-CADFC99B4F2D}"/>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EA546A2D-9602-116A-EA83-6E6EA2670B99}"/>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EC7B8A2A-DF9C-ACBC-600A-8EB6C3ABEF61}"/>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13">
              <a:extLst>
                <a:ext uri="{FF2B5EF4-FFF2-40B4-BE49-F238E27FC236}">
                  <a16:creationId xmlns:a16="http://schemas.microsoft.com/office/drawing/2014/main" id="{91783EA4-4DA1-1B15-29E2-27B7517B9962}"/>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14">
              <a:extLst>
                <a:ext uri="{FF2B5EF4-FFF2-40B4-BE49-F238E27FC236}">
                  <a16:creationId xmlns:a16="http://schemas.microsoft.com/office/drawing/2014/main" id="{E7CBDACE-8AB5-6C3C-42F3-3B5E9EC1F350}"/>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A59FDE2B-400B-92AF-0359-2D0AC9066C77}"/>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242EF879-68D1-BF51-734C-8B62679D36E4}"/>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62D414B9-33EE-1E36-3179-C7B7D6E23524}"/>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77D3F17C-A20F-1044-9F95-5E7022756A7E}"/>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9">
              <a:extLst>
                <a:ext uri="{FF2B5EF4-FFF2-40B4-BE49-F238E27FC236}">
                  <a16:creationId xmlns:a16="http://schemas.microsoft.com/office/drawing/2014/main" id="{2C0361E8-485D-81F4-994E-C233AF3F2BD8}"/>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20">
              <a:extLst>
                <a:ext uri="{FF2B5EF4-FFF2-40B4-BE49-F238E27FC236}">
                  <a16:creationId xmlns:a16="http://schemas.microsoft.com/office/drawing/2014/main" id="{83B32DAF-D60D-6943-8087-06EFD3571633}"/>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7D1463F3-C586-85CD-8668-5F7E2DB72D69}"/>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C311F17A-52C0-0207-56DA-3020329B76F0}"/>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8D10A4CB-195D-D8E3-1204-53C664ECBB36}"/>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83C4F890-3DCA-AFFC-85D7-DCEA67D828E4}"/>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25">
              <a:extLst>
                <a:ext uri="{FF2B5EF4-FFF2-40B4-BE49-F238E27FC236}">
                  <a16:creationId xmlns:a16="http://schemas.microsoft.com/office/drawing/2014/main" id="{57CE8C79-3308-0BB3-D982-B27104D6F2F1}"/>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6">
              <a:extLst>
                <a:ext uri="{FF2B5EF4-FFF2-40B4-BE49-F238E27FC236}">
                  <a16:creationId xmlns:a16="http://schemas.microsoft.com/office/drawing/2014/main" id="{0418D125-4B6A-1F73-3CCB-ACD6ACE83F8D}"/>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A3DA8248-CC0B-8FF0-80C8-63674CF08786}"/>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DE60EB2A-AD5E-5075-CD99-7A9F99B23262}"/>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6035BE0E-21FC-A616-1005-4137C285D43E}"/>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B5E182C4-8086-1B94-D2A6-2A2D0E5C3653}"/>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31">
              <a:extLst>
                <a:ext uri="{FF2B5EF4-FFF2-40B4-BE49-F238E27FC236}">
                  <a16:creationId xmlns:a16="http://schemas.microsoft.com/office/drawing/2014/main" id="{F84380D4-43E7-FED1-0876-4AD1B50F72E5}"/>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02" name="矩形 101">
            <a:extLst>
              <a:ext uri="{FF2B5EF4-FFF2-40B4-BE49-F238E27FC236}">
                <a16:creationId xmlns:a16="http://schemas.microsoft.com/office/drawing/2014/main" id="{335DE434-3979-3518-BDF7-6E7BB48AACA4}"/>
              </a:ext>
            </a:extLst>
          </p:cNvPr>
          <p:cNvSpPr/>
          <p:nvPr/>
        </p:nvSpPr>
        <p:spPr>
          <a:xfrm>
            <a:off x="406400" y="1219200"/>
            <a:ext cx="1841500" cy="1397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03" name="矩形 102">
            <a:extLst>
              <a:ext uri="{FF2B5EF4-FFF2-40B4-BE49-F238E27FC236}">
                <a16:creationId xmlns:a16="http://schemas.microsoft.com/office/drawing/2014/main" id="{EF9C3FC6-C567-0F95-E05C-35EDAEFE8FB8}"/>
              </a:ext>
            </a:extLst>
          </p:cNvPr>
          <p:cNvSpPr/>
          <p:nvPr/>
        </p:nvSpPr>
        <p:spPr>
          <a:xfrm>
            <a:off x="293264" y="670898"/>
            <a:ext cx="4180768" cy="523220"/>
          </a:xfrm>
          <a:prstGeom prst="rect">
            <a:avLst/>
          </a:prstGeom>
          <a:noFill/>
        </p:spPr>
        <p:txBody>
          <a:bodyPr wrap="square" lIns="91440" tIns="45720" rIns="91440" bIns="45720">
            <a:spAutoFit/>
          </a:bodyPr>
          <a:lstStyle/>
          <a:p>
            <a:r>
              <a:rPr lang="en-US" altLang="zh-CN" sz="2800" b="1" cap="none" spc="0" dirty="0">
                <a:ln w="0"/>
                <a:solidFill>
                  <a:schemeClr val="bg1">
                    <a:lumMod val="50000"/>
                  </a:schemeClr>
                </a:solidFill>
                <a:effectLst>
                  <a:outerShdw blurRad="38100" dist="19050" dir="2700000" algn="tl" rotWithShape="0">
                    <a:schemeClr val="dk1">
                      <a:alpha val="40000"/>
                    </a:schemeClr>
                  </a:outerShdw>
                </a:effectLst>
              </a:rPr>
              <a:t>Calcium Lignosulfonate</a:t>
            </a:r>
          </a:p>
        </p:txBody>
      </p:sp>
      <p:cxnSp>
        <p:nvCxnSpPr>
          <p:cNvPr id="149" name="直接连接符 148">
            <a:extLst>
              <a:ext uri="{FF2B5EF4-FFF2-40B4-BE49-F238E27FC236}">
                <a16:creationId xmlns:a16="http://schemas.microsoft.com/office/drawing/2014/main" id="{B7A2961A-E3F2-94C9-2548-D1775A941B5E}"/>
              </a:ext>
            </a:extLst>
          </p:cNvPr>
          <p:cNvCxnSpPr/>
          <p:nvPr/>
        </p:nvCxnSpPr>
        <p:spPr>
          <a:xfrm>
            <a:off x="0" y="8836025"/>
            <a:ext cx="68580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5" name="直接连接符 34">
            <a:extLst>
              <a:ext uri="{FF2B5EF4-FFF2-40B4-BE49-F238E27FC236}">
                <a16:creationId xmlns:a16="http://schemas.microsoft.com/office/drawing/2014/main" id="{16AE1C33-2E6E-128F-6159-6156CD696AF3}"/>
              </a:ext>
            </a:extLst>
          </p:cNvPr>
          <p:cNvCxnSpPr/>
          <p:nvPr/>
        </p:nvCxnSpPr>
        <p:spPr>
          <a:xfrm>
            <a:off x="0" y="8836025"/>
            <a:ext cx="6858000" cy="0"/>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117" name="组合 116">
            <a:extLst>
              <a:ext uri="{FF2B5EF4-FFF2-40B4-BE49-F238E27FC236}">
                <a16:creationId xmlns:a16="http://schemas.microsoft.com/office/drawing/2014/main" id="{9AD0F29A-1557-D232-39D9-411E8C769227}"/>
              </a:ext>
            </a:extLst>
          </p:cNvPr>
          <p:cNvGrpSpPr/>
          <p:nvPr/>
        </p:nvGrpSpPr>
        <p:grpSpPr>
          <a:xfrm>
            <a:off x="220258" y="8935943"/>
            <a:ext cx="6844840" cy="827519"/>
            <a:chOff x="220258" y="8935943"/>
            <a:chExt cx="6844840" cy="827519"/>
          </a:xfrm>
        </p:grpSpPr>
        <p:sp>
          <p:nvSpPr>
            <p:cNvPr id="118" name="文本框 117">
              <a:extLst>
                <a:ext uri="{FF2B5EF4-FFF2-40B4-BE49-F238E27FC236}">
                  <a16:creationId xmlns:a16="http://schemas.microsoft.com/office/drawing/2014/main" id="{498BB60D-8483-D920-97FD-CA1F8DF705DC}"/>
                </a:ext>
              </a:extLst>
            </p:cNvPr>
            <p:cNvSpPr txBox="1"/>
            <p:nvPr/>
          </p:nvSpPr>
          <p:spPr>
            <a:xfrm>
              <a:off x="220258" y="8936305"/>
              <a:ext cx="3800832" cy="306109"/>
            </a:xfrm>
            <a:prstGeom prst="rect">
              <a:avLst/>
            </a:prstGeom>
            <a:noFill/>
          </p:spPr>
          <p:txBody>
            <a:bodyPr wrap="square">
              <a:spAutoFit/>
            </a:bodyPr>
            <a:lstStyle/>
            <a:p>
              <a:pPr>
                <a:lnSpc>
                  <a:spcPct val="125000"/>
                </a:lnSpc>
              </a:pPr>
              <a:r>
                <a:rPr lang="en-US" altLang="zh-CN" sz="1200" b="1" i="1" dirty="0">
                  <a:solidFill>
                    <a:schemeClr val="accent2">
                      <a:lumMod val="50000"/>
                    </a:schemeClr>
                  </a:solidFill>
                </a:rPr>
                <a:t>Alfa Chemistry — </a:t>
              </a:r>
              <a:r>
                <a:rPr lang="en-US" altLang="zh-CN" sz="1200" i="1" dirty="0">
                  <a:solidFill>
                    <a:schemeClr val="accent2">
                      <a:lumMod val="50000"/>
                    </a:schemeClr>
                  </a:solidFill>
                </a:rPr>
                <a:t>An ISO9001:2015 certified Supplier</a:t>
              </a:r>
              <a:endParaRPr lang="zh-CN" altLang="en-US" sz="1200" i="1" dirty="0">
                <a:solidFill>
                  <a:schemeClr val="accent2">
                    <a:lumMod val="50000"/>
                  </a:schemeClr>
                </a:solidFill>
              </a:endParaRPr>
            </a:p>
          </p:txBody>
        </p:sp>
        <p:sp>
          <p:nvSpPr>
            <p:cNvPr id="119" name="文本框 118">
              <a:extLst>
                <a:ext uri="{FF2B5EF4-FFF2-40B4-BE49-F238E27FC236}">
                  <a16:creationId xmlns:a16="http://schemas.microsoft.com/office/drawing/2014/main" id="{85349783-5FDE-E95B-14FA-D3DE84793A4F}"/>
                </a:ext>
              </a:extLst>
            </p:cNvPr>
            <p:cNvSpPr txBox="1"/>
            <p:nvPr/>
          </p:nvSpPr>
          <p:spPr>
            <a:xfrm>
              <a:off x="4517405" y="8935943"/>
              <a:ext cx="2547693" cy="824008"/>
            </a:xfrm>
            <a:prstGeom prst="rect">
              <a:avLst/>
            </a:prstGeom>
            <a:noFill/>
          </p:spPr>
          <p:txBody>
            <a:bodyPr wrap="square" rtlCol="0">
              <a:spAutoFit/>
            </a:bodyPr>
            <a:lstStyle/>
            <a:p>
              <a:pPr>
                <a:lnSpc>
                  <a:spcPct val="125000"/>
                </a:lnSpc>
              </a:pPr>
              <a:r>
                <a:rPr lang="fr-FR" altLang="zh-CN" sz="1300" b="1" dirty="0">
                  <a:solidFill>
                    <a:schemeClr val="bg2">
                      <a:lumMod val="25000"/>
                    </a:schemeClr>
                  </a:solidFill>
                </a:rPr>
                <a:t>Tel</a:t>
              </a:r>
              <a:r>
                <a:rPr lang="fr-FR" altLang="zh-CN" sz="1300" dirty="0">
                  <a:solidFill>
                    <a:schemeClr val="bg2">
                      <a:lumMod val="25000"/>
                    </a:schemeClr>
                  </a:solidFill>
                </a:rPr>
                <a:t>: 1-516-662-5404       </a:t>
              </a:r>
            </a:p>
            <a:p>
              <a:pPr>
                <a:lnSpc>
                  <a:spcPct val="125000"/>
                </a:lnSpc>
              </a:pPr>
              <a:r>
                <a:rPr lang="fr-FR" altLang="zh-CN" sz="1300" b="1" dirty="0">
                  <a:solidFill>
                    <a:schemeClr val="bg2">
                      <a:lumMod val="25000"/>
                    </a:schemeClr>
                  </a:solidFill>
                </a:rPr>
                <a:t>Fax</a:t>
              </a:r>
              <a:r>
                <a:rPr lang="fr-FR" altLang="zh-CN" sz="1300" dirty="0">
                  <a:solidFill>
                    <a:schemeClr val="bg2">
                      <a:lumMod val="25000"/>
                    </a:schemeClr>
                  </a:solidFill>
                </a:rPr>
                <a:t>: 1-516-927-0118 </a:t>
              </a:r>
            </a:p>
            <a:p>
              <a:pPr>
                <a:lnSpc>
                  <a:spcPct val="125000"/>
                </a:lnSpc>
              </a:pPr>
              <a:r>
                <a:rPr kumimoji="0" lang="en-US" altLang="zh-CN" sz="1300" b="1"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Email</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 </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info@alfa-chemistry.com</a:t>
              </a:r>
              <a:r>
                <a:rPr lang="fr-FR" altLang="zh-CN" sz="1300" dirty="0">
                  <a:solidFill>
                    <a:schemeClr val="bg2">
                      <a:lumMod val="25000"/>
                    </a:schemeClr>
                  </a:solidFill>
                </a:rPr>
                <a:t>     </a:t>
              </a:r>
            </a:p>
          </p:txBody>
        </p:sp>
        <p:sp>
          <p:nvSpPr>
            <p:cNvPr id="120" name="iconfont-1107-834598">
              <a:extLst>
                <a:ext uri="{FF2B5EF4-FFF2-40B4-BE49-F238E27FC236}">
                  <a16:creationId xmlns:a16="http://schemas.microsoft.com/office/drawing/2014/main" id="{6DD3C89E-8455-7D8A-3083-14909DA5CC69}"/>
                </a:ext>
              </a:extLst>
            </p:cNvPr>
            <p:cNvSpPr/>
            <p:nvPr/>
          </p:nvSpPr>
          <p:spPr>
            <a:xfrm>
              <a:off x="4303314" y="8982902"/>
              <a:ext cx="205388" cy="197863"/>
            </a:xfrm>
            <a:custGeom>
              <a:avLst/>
              <a:gdLst>
                <a:gd name="T0" fmla="*/ 2210 w 13712"/>
                <a:gd name="T1" fmla="*/ 2605 h 13203"/>
                <a:gd name="T2" fmla="*/ 4781 w 13712"/>
                <a:gd name="T3" fmla="*/ 2605 h 13203"/>
                <a:gd name="T4" fmla="*/ 4781 w 13712"/>
                <a:gd name="T5" fmla="*/ 5167 h 13203"/>
                <a:gd name="T6" fmla="*/ 4542 w 13712"/>
                <a:gd name="T7" fmla="*/ 6799 h 13203"/>
                <a:gd name="T8" fmla="*/ 7411 w 13712"/>
                <a:gd name="T9" fmla="*/ 9185 h 13203"/>
                <a:gd name="T10" fmla="*/ 9083 w 13712"/>
                <a:gd name="T11" fmla="*/ 9475 h 13203"/>
                <a:gd name="T12" fmla="*/ 11413 w 13712"/>
                <a:gd name="T13" fmla="*/ 9068 h 13203"/>
                <a:gd name="T14" fmla="*/ 11117 w 13712"/>
                <a:gd name="T15" fmla="*/ 12038 h 13203"/>
                <a:gd name="T16" fmla="*/ 4304 w 13712"/>
                <a:gd name="T17" fmla="*/ 9185 h 13203"/>
                <a:gd name="T18" fmla="*/ 2210 w 13712"/>
                <a:gd name="T19" fmla="*/ 2605 h 13203"/>
                <a:gd name="T20" fmla="*/ 7768 w 13712"/>
                <a:gd name="T21" fmla="*/ 3629 h 13203"/>
                <a:gd name="T22" fmla="*/ 7110 w 13712"/>
                <a:gd name="T23" fmla="*/ 2894 h 13203"/>
                <a:gd name="T24" fmla="*/ 8425 w 13712"/>
                <a:gd name="T25" fmla="*/ 2577 h 13203"/>
                <a:gd name="T26" fmla="*/ 11356 w 13712"/>
                <a:gd name="T27" fmla="*/ 6158 h 13203"/>
                <a:gd name="T28" fmla="*/ 10664 w 13712"/>
                <a:gd name="T29" fmla="*/ 6709 h 13203"/>
                <a:gd name="T30" fmla="*/ 10217 w 13712"/>
                <a:gd name="T31" fmla="*/ 5319 h 13203"/>
                <a:gd name="T32" fmla="*/ 7768 w 13712"/>
                <a:gd name="T33" fmla="*/ 3629 h 13203"/>
                <a:gd name="T34" fmla="*/ 9321 w 13712"/>
                <a:gd name="T35" fmla="*/ 1504 h 13203"/>
                <a:gd name="T36" fmla="*/ 8517 w 13712"/>
                <a:gd name="T37" fmla="*/ 606 h 13203"/>
                <a:gd name="T38" fmla="*/ 10129 w 13712"/>
                <a:gd name="T39" fmla="*/ 213 h 13203"/>
                <a:gd name="T40" fmla="*/ 13712 w 13712"/>
                <a:gd name="T41" fmla="*/ 4597 h 13203"/>
                <a:gd name="T42" fmla="*/ 12874 w 13712"/>
                <a:gd name="T43" fmla="*/ 5276 h 13203"/>
                <a:gd name="T44" fmla="*/ 12284 w 13712"/>
                <a:gd name="T45" fmla="*/ 3537 h 13203"/>
                <a:gd name="T46" fmla="*/ 9321 w 13712"/>
                <a:gd name="T47" fmla="*/ 1504 h 13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12" h="13203">
                  <a:moveTo>
                    <a:pt x="2210" y="2605"/>
                  </a:moveTo>
                  <a:cubicBezTo>
                    <a:pt x="2210" y="2605"/>
                    <a:pt x="3166" y="626"/>
                    <a:pt x="4781" y="2605"/>
                  </a:cubicBezTo>
                  <a:cubicBezTo>
                    <a:pt x="6393" y="4586"/>
                    <a:pt x="4781" y="5167"/>
                    <a:pt x="4781" y="5167"/>
                  </a:cubicBezTo>
                  <a:cubicBezTo>
                    <a:pt x="4781" y="5167"/>
                    <a:pt x="3706" y="6158"/>
                    <a:pt x="4542" y="6799"/>
                  </a:cubicBezTo>
                  <a:cubicBezTo>
                    <a:pt x="5378" y="7438"/>
                    <a:pt x="7411" y="9185"/>
                    <a:pt x="7411" y="9185"/>
                  </a:cubicBezTo>
                  <a:cubicBezTo>
                    <a:pt x="7411" y="9185"/>
                    <a:pt x="8217" y="10232"/>
                    <a:pt x="9083" y="9475"/>
                  </a:cubicBezTo>
                  <a:cubicBezTo>
                    <a:pt x="10159" y="8604"/>
                    <a:pt x="10578" y="8457"/>
                    <a:pt x="11413" y="9068"/>
                  </a:cubicBezTo>
                  <a:cubicBezTo>
                    <a:pt x="12872" y="10128"/>
                    <a:pt x="13328" y="11195"/>
                    <a:pt x="11117" y="12038"/>
                  </a:cubicBezTo>
                  <a:cubicBezTo>
                    <a:pt x="8666" y="13203"/>
                    <a:pt x="4304" y="9185"/>
                    <a:pt x="4304" y="9185"/>
                  </a:cubicBezTo>
                  <a:cubicBezTo>
                    <a:pt x="4304" y="9185"/>
                    <a:pt x="0" y="5167"/>
                    <a:pt x="2210" y="2605"/>
                  </a:cubicBezTo>
                  <a:close/>
                  <a:moveTo>
                    <a:pt x="7768" y="3629"/>
                  </a:moveTo>
                  <a:cubicBezTo>
                    <a:pt x="7768" y="3629"/>
                    <a:pt x="6963" y="3712"/>
                    <a:pt x="7110" y="2894"/>
                  </a:cubicBezTo>
                  <a:cubicBezTo>
                    <a:pt x="7177" y="2522"/>
                    <a:pt x="7827" y="2399"/>
                    <a:pt x="8425" y="2577"/>
                  </a:cubicBezTo>
                  <a:cubicBezTo>
                    <a:pt x="9026" y="2751"/>
                    <a:pt x="11265" y="3711"/>
                    <a:pt x="11356" y="6158"/>
                  </a:cubicBezTo>
                  <a:cubicBezTo>
                    <a:pt x="11356" y="6158"/>
                    <a:pt x="11190" y="6845"/>
                    <a:pt x="10664" y="6709"/>
                  </a:cubicBezTo>
                  <a:cubicBezTo>
                    <a:pt x="10100" y="6562"/>
                    <a:pt x="10249" y="5522"/>
                    <a:pt x="10217" y="5319"/>
                  </a:cubicBezTo>
                  <a:cubicBezTo>
                    <a:pt x="10189" y="5116"/>
                    <a:pt x="9413" y="3542"/>
                    <a:pt x="7768" y="3629"/>
                  </a:cubicBezTo>
                  <a:close/>
                  <a:moveTo>
                    <a:pt x="9321" y="1504"/>
                  </a:moveTo>
                  <a:cubicBezTo>
                    <a:pt x="9321" y="1504"/>
                    <a:pt x="8335" y="1604"/>
                    <a:pt x="8517" y="606"/>
                  </a:cubicBezTo>
                  <a:cubicBezTo>
                    <a:pt x="8598" y="149"/>
                    <a:pt x="9395" y="0"/>
                    <a:pt x="10129" y="213"/>
                  </a:cubicBezTo>
                  <a:cubicBezTo>
                    <a:pt x="10861" y="428"/>
                    <a:pt x="13603" y="1604"/>
                    <a:pt x="13712" y="4597"/>
                  </a:cubicBezTo>
                  <a:cubicBezTo>
                    <a:pt x="13712" y="4597"/>
                    <a:pt x="13477" y="5531"/>
                    <a:pt x="12874" y="5276"/>
                  </a:cubicBezTo>
                  <a:cubicBezTo>
                    <a:pt x="12346" y="5050"/>
                    <a:pt x="12319" y="3787"/>
                    <a:pt x="12284" y="3537"/>
                  </a:cubicBezTo>
                  <a:cubicBezTo>
                    <a:pt x="12244" y="3288"/>
                    <a:pt x="11337" y="1396"/>
                    <a:pt x="9321" y="1504"/>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21" name="print_114315">
              <a:extLst>
                <a:ext uri="{FF2B5EF4-FFF2-40B4-BE49-F238E27FC236}">
                  <a16:creationId xmlns:a16="http://schemas.microsoft.com/office/drawing/2014/main" id="{816E09E9-5FDE-3053-8EEE-CFAD5CDAA89B}"/>
                </a:ext>
              </a:extLst>
            </p:cNvPr>
            <p:cNvSpPr/>
            <p:nvPr/>
          </p:nvSpPr>
          <p:spPr>
            <a:xfrm>
              <a:off x="4327308" y="9274465"/>
              <a:ext cx="180641" cy="179705"/>
            </a:xfrm>
            <a:custGeom>
              <a:avLst/>
              <a:gdLst>
                <a:gd name="connsiteX0" fmla="*/ 130405 w 604816"/>
                <a:gd name="connsiteY0" fmla="*/ 385287 h 601429"/>
                <a:gd name="connsiteX1" fmla="*/ 474623 w 604816"/>
                <a:gd name="connsiteY1" fmla="*/ 385287 h 601429"/>
                <a:gd name="connsiteX2" fmla="*/ 474623 w 604816"/>
                <a:gd name="connsiteY2" fmla="*/ 601429 h 601429"/>
                <a:gd name="connsiteX3" fmla="*/ 130405 w 604816"/>
                <a:gd name="connsiteY3" fmla="*/ 601429 h 601429"/>
                <a:gd name="connsiteX4" fmla="*/ 518777 w 604816"/>
                <a:gd name="connsiteY4" fmla="*/ 171845 h 601429"/>
                <a:gd name="connsiteX5" fmla="*/ 518777 w 604816"/>
                <a:gd name="connsiteY5" fmla="*/ 213443 h 601429"/>
                <a:gd name="connsiteX6" fmla="*/ 560623 w 604816"/>
                <a:gd name="connsiteY6" fmla="*/ 213443 h 601429"/>
                <a:gd name="connsiteX7" fmla="*/ 560623 w 604816"/>
                <a:gd name="connsiteY7" fmla="*/ 171845 h 601429"/>
                <a:gd name="connsiteX8" fmla="*/ 0 w 604816"/>
                <a:gd name="connsiteY8" fmla="*/ 127512 h 601429"/>
                <a:gd name="connsiteX9" fmla="*/ 604816 w 604816"/>
                <a:gd name="connsiteY9" fmla="*/ 127512 h 601429"/>
                <a:gd name="connsiteX10" fmla="*/ 604816 w 604816"/>
                <a:gd name="connsiteY10" fmla="*/ 471236 h 601429"/>
                <a:gd name="connsiteX11" fmla="*/ 516235 w 604816"/>
                <a:gd name="connsiteY11" fmla="*/ 471236 h 601429"/>
                <a:gd name="connsiteX12" fmla="*/ 516235 w 604816"/>
                <a:gd name="connsiteY12" fmla="*/ 343707 h 601429"/>
                <a:gd name="connsiteX13" fmla="*/ 86039 w 604816"/>
                <a:gd name="connsiteY13" fmla="*/ 343707 h 601429"/>
                <a:gd name="connsiteX14" fmla="*/ 86039 w 604816"/>
                <a:gd name="connsiteY14" fmla="*/ 471236 h 601429"/>
                <a:gd name="connsiteX15" fmla="*/ 0 w 604816"/>
                <a:gd name="connsiteY15" fmla="*/ 471236 h 601429"/>
                <a:gd name="connsiteX16" fmla="*/ 130405 w 604816"/>
                <a:gd name="connsiteY16" fmla="*/ 0 h 601429"/>
                <a:gd name="connsiteX17" fmla="*/ 474623 w 604816"/>
                <a:gd name="connsiteY17" fmla="*/ 0 h 601429"/>
                <a:gd name="connsiteX18" fmla="*/ 474623 w 604816"/>
                <a:gd name="connsiteY18" fmla="*/ 85949 h 601429"/>
                <a:gd name="connsiteX19" fmla="*/ 130405 w 604816"/>
                <a:gd name="connsiteY19" fmla="*/ 85949 h 60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816" h="601429">
                  <a:moveTo>
                    <a:pt x="130405" y="385287"/>
                  </a:moveTo>
                  <a:lnTo>
                    <a:pt x="474623" y="385287"/>
                  </a:lnTo>
                  <a:lnTo>
                    <a:pt x="474623" y="601429"/>
                  </a:lnTo>
                  <a:lnTo>
                    <a:pt x="130405" y="601429"/>
                  </a:lnTo>
                  <a:close/>
                  <a:moveTo>
                    <a:pt x="518777" y="171845"/>
                  </a:moveTo>
                  <a:lnTo>
                    <a:pt x="518777" y="213443"/>
                  </a:lnTo>
                  <a:lnTo>
                    <a:pt x="560623" y="213443"/>
                  </a:lnTo>
                  <a:lnTo>
                    <a:pt x="560623" y="171845"/>
                  </a:lnTo>
                  <a:close/>
                  <a:moveTo>
                    <a:pt x="0" y="127512"/>
                  </a:moveTo>
                  <a:lnTo>
                    <a:pt x="604816" y="127512"/>
                  </a:lnTo>
                  <a:lnTo>
                    <a:pt x="604816" y="471236"/>
                  </a:lnTo>
                  <a:lnTo>
                    <a:pt x="516235" y="471236"/>
                  </a:lnTo>
                  <a:lnTo>
                    <a:pt x="516235" y="343707"/>
                  </a:lnTo>
                  <a:lnTo>
                    <a:pt x="86039" y="343707"/>
                  </a:lnTo>
                  <a:lnTo>
                    <a:pt x="86039" y="471236"/>
                  </a:lnTo>
                  <a:lnTo>
                    <a:pt x="0" y="471236"/>
                  </a:lnTo>
                  <a:close/>
                  <a:moveTo>
                    <a:pt x="130405" y="0"/>
                  </a:moveTo>
                  <a:lnTo>
                    <a:pt x="474623" y="0"/>
                  </a:lnTo>
                  <a:lnTo>
                    <a:pt x="474623" y="85949"/>
                  </a:lnTo>
                  <a:lnTo>
                    <a:pt x="130405" y="85949"/>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22" name="iconfont-11899-5651567">
              <a:extLst>
                <a:ext uri="{FF2B5EF4-FFF2-40B4-BE49-F238E27FC236}">
                  <a16:creationId xmlns:a16="http://schemas.microsoft.com/office/drawing/2014/main" id="{5FAF3833-6754-CB7E-929A-94358BBD3ADC}"/>
                </a:ext>
              </a:extLst>
            </p:cNvPr>
            <p:cNvSpPr/>
            <p:nvPr/>
          </p:nvSpPr>
          <p:spPr>
            <a:xfrm>
              <a:off x="4317772" y="9551736"/>
              <a:ext cx="199633" cy="149857"/>
            </a:xfrm>
            <a:custGeom>
              <a:avLst/>
              <a:gdLst>
                <a:gd name="T0" fmla="*/ 649 w 10375"/>
                <a:gd name="T1" fmla="*/ 0 h 7781"/>
                <a:gd name="T2" fmla="*/ 9726 w 10375"/>
                <a:gd name="T3" fmla="*/ 0 h 7781"/>
                <a:gd name="T4" fmla="*/ 10375 w 10375"/>
                <a:gd name="T5" fmla="*/ 648 h 7781"/>
                <a:gd name="T6" fmla="*/ 10375 w 10375"/>
                <a:gd name="T7" fmla="*/ 7132 h 7781"/>
                <a:gd name="T8" fmla="*/ 9726 w 10375"/>
                <a:gd name="T9" fmla="*/ 7781 h 7781"/>
                <a:gd name="T10" fmla="*/ 649 w 10375"/>
                <a:gd name="T11" fmla="*/ 7781 h 7781"/>
                <a:gd name="T12" fmla="*/ 0 w 10375"/>
                <a:gd name="T13" fmla="*/ 7132 h 7781"/>
                <a:gd name="T14" fmla="*/ 0 w 10375"/>
                <a:gd name="T15" fmla="*/ 648 h 7781"/>
                <a:gd name="T16" fmla="*/ 649 w 10375"/>
                <a:gd name="T17" fmla="*/ 0 h 7781"/>
                <a:gd name="T18" fmla="*/ 649 w 10375"/>
                <a:gd name="T19" fmla="*/ 1296 h 7781"/>
                <a:gd name="T20" fmla="*/ 649 w 10375"/>
                <a:gd name="T21" fmla="*/ 1945 h 7781"/>
                <a:gd name="T22" fmla="*/ 5196 w 10375"/>
                <a:gd name="T23" fmla="*/ 4538 h 7781"/>
                <a:gd name="T24" fmla="*/ 9726 w 10375"/>
                <a:gd name="T25" fmla="*/ 1944 h 7781"/>
                <a:gd name="T26" fmla="*/ 9726 w 10375"/>
                <a:gd name="T27" fmla="*/ 1296 h 7781"/>
                <a:gd name="T28" fmla="*/ 5196 w 10375"/>
                <a:gd name="T29" fmla="*/ 3890 h 7781"/>
                <a:gd name="T30" fmla="*/ 649 w 10375"/>
                <a:gd name="T31" fmla="*/ 1296 h 7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75" h="7781">
                  <a:moveTo>
                    <a:pt x="649" y="0"/>
                  </a:moveTo>
                  <a:lnTo>
                    <a:pt x="9726" y="0"/>
                  </a:lnTo>
                  <a:cubicBezTo>
                    <a:pt x="10084" y="0"/>
                    <a:pt x="10375" y="290"/>
                    <a:pt x="10375" y="648"/>
                  </a:cubicBezTo>
                  <a:lnTo>
                    <a:pt x="10375" y="7132"/>
                  </a:lnTo>
                  <a:cubicBezTo>
                    <a:pt x="10375" y="7490"/>
                    <a:pt x="10085" y="7781"/>
                    <a:pt x="9726" y="7781"/>
                  </a:cubicBezTo>
                  <a:lnTo>
                    <a:pt x="649" y="7781"/>
                  </a:lnTo>
                  <a:cubicBezTo>
                    <a:pt x="291" y="7781"/>
                    <a:pt x="0" y="7491"/>
                    <a:pt x="0" y="7132"/>
                  </a:cubicBezTo>
                  <a:lnTo>
                    <a:pt x="0" y="648"/>
                  </a:lnTo>
                  <a:cubicBezTo>
                    <a:pt x="0" y="290"/>
                    <a:pt x="290" y="0"/>
                    <a:pt x="649" y="0"/>
                  </a:cubicBezTo>
                  <a:close/>
                  <a:moveTo>
                    <a:pt x="649" y="1296"/>
                  </a:moveTo>
                  <a:lnTo>
                    <a:pt x="649" y="1945"/>
                  </a:lnTo>
                  <a:lnTo>
                    <a:pt x="5196" y="4538"/>
                  </a:lnTo>
                  <a:lnTo>
                    <a:pt x="9726" y="1944"/>
                  </a:lnTo>
                  <a:lnTo>
                    <a:pt x="9726" y="1296"/>
                  </a:lnTo>
                  <a:lnTo>
                    <a:pt x="5196" y="3890"/>
                  </a:lnTo>
                  <a:lnTo>
                    <a:pt x="649" y="1296"/>
                  </a:lnTo>
                  <a:close/>
                </a:path>
              </a:pathLst>
            </a:custGeom>
            <a:solidFill>
              <a:schemeClr val="bg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pitchFamily="34" charset="0"/>
                <a:ea typeface="微软雅黑"/>
                <a:cs typeface="Arial" panose="020B0604020202020204" pitchFamily="34" charset="0"/>
              </a:endParaRPr>
            </a:p>
          </p:txBody>
        </p:sp>
        <p:sp>
          <p:nvSpPr>
            <p:cNvPr id="123" name="文本框 122">
              <a:extLst>
                <a:ext uri="{FF2B5EF4-FFF2-40B4-BE49-F238E27FC236}">
                  <a16:creationId xmlns:a16="http://schemas.microsoft.com/office/drawing/2014/main" id="{E80EA015-6848-E43F-C4DC-C1EBF2FE9B47}"/>
                </a:ext>
              </a:extLst>
            </p:cNvPr>
            <p:cNvSpPr txBox="1"/>
            <p:nvPr/>
          </p:nvSpPr>
          <p:spPr>
            <a:xfrm>
              <a:off x="220258" y="9213850"/>
              <a:ext cx="3492500" cy="292388"/>
            </a:xfrm>
            <a:prstGeom prst="rect">
              <a:avLst/>
            </a:prstGeom>
            <a:noFill/>
          </p:spPr>
          <p:txBody>
            <a:bodyPr wrap="square">
              <a:spAutoFit/>
            </a:bodyPr>
            <a:lstStyle/>
            <a:p>
              <a:r>
                <a:rPr lang="en-US" altLang="zh-CN" sz="1300" dirty="0">
                  <a:solidFill>
                    <a:schemeClr val="accent3">
                      <a:lumMod val="50000"/>
                    </a:schemeClr>
                  </a:solidFill>
                  <a:hlinkClick r:id="rId3"/>
                </a:rPr>
                <a:t>https://surfactant.alfa-chemistry.com/</a:t>
              </a:r>
              <a:r>
                <a:rPr lang="en-US" altLang="zh-CN" sz="1300" dirty="0">
                  <a:solidFill>
                    <a:schemeClr val="accent3">
                      <a:lumMod val="50000"/>
                    </a:schemeClr>
                  </a:solidFill>
                </a:rPr>
                <a:t> </a:t>
              </a:r>
              <a:endParaRPr lang="zh-CN" altLang="en-US" sz="1300" dirty="0">
                <a:solidFill>
                  <a:schemeClr val="accent3">
                    <a:lumMod val="50000"/>
                  </a:schemeClr>
                </a:solidFill>
              </a:endParaRPr>
            </a:p>
          </p:txBody>
        </p:sp>
        <p:sp>
          <p:nvSpPr>
            <p:cNvPr id="124" name="文本框 123">
              <a:extLst>
                <a:ext uri="{FF2B5EF4-FFF2-40B4-BE49-F238E27FC236}">
                  <a16:creationId xmlns:a16="http://schemas.microsoft.com/office/drawing/2014/main" id="{A326FF68-7970-E5C4-0B45-E55276066A7F}"/>
                </a:ext>
              </a:extLst>
            </p:cNvPr>
            <p:cNvSpPr txBox="1"/>
            <p:nvPr/>
          </p:nvSpPr>
          <p:spPr>
            <a:xfrm>
              <a:off x="220258" y="9439591"/>
              <a:ext cx="3659317" cy="323871"/>
            </a:xfrm>
            <a:prstGeom prst="rect">
              <a:avLst/>
            </a:prstGeom>
            <a:noFill/>
          </p:spPr>
          <p:txBody>
            <a:bodyPr wrap="square" rtlCol="0">
              <a:spAutoFit/>
            </a:bodyPr>
            <a:lstStyle/>
            <a:p>
              <a:pPr>
                <a:lnSpc>
                  <a:spcPct val="125000"/>
                </a:lnSpc>
              </a:pPr>
              <a:r>
                <a:rPr lang="fr-FR" altLang="zh-CN" sz="1300" dirty="0">
                  <a:solidFill>
                    <a:schemeClr val="bg2">
                      <a:lumMod val="25000"/>
                    </a:schemeClr>
                  </a:solidFill>
                </a:rPr>
                <a:t>101-5 Colin Dr, Holbrook, NY 11741</a:t>
              </a:r>
            </a:p>
          </p:txBody>
        </p:sp>
      </p:grpSp>
      <p:graphicFrame>
        <p:nvGraphicFramePr>
          <p:cNvPr id="127" name="表格 126">
            <a:extLst>
              <a:ext uri="{FF2B5EF4-FFF2-40B4-BE49-F238E27FC236}">
                <a16:creationId xmlns:a16="http://schemas.microsoft.com/office/drawing/2014/main" id="{2BC9C3CF-C3AB-F18A-C2C8-2CC2FBE45D0E}"/>
              </a:ext>
            </a:extLst>
          </p:cNvPr>
          <p:cNvGraphicFramePr>
            <a:graphicFrameLocks noGrp="1"/>
          </p:cNvGraphicFramePr>
          <p:nvPr>
            <p:extLst>
              <p:ext uri="{D42A27DB-BD31-4B8C-83A1-F6EECF244321}">
                <p14:modId xmlns:p14="http://schemas.microsoft.com/office/powerpoint/2010/main" val="1736569106"/>
              </p:ext>
            </p:extLst>
          </p:nvPr>
        </p:nvGraphicFramePr>
        <p:xfrm>
          <a:off x="3712758" y="3226772"/>
          <a:ext cx="2995799" cy="1187997"/>
        </p:xfrm>
        <a:graphic>
          <a:graphicData uri="http://schemas.openxmlformats.org/drawingml/2006/table">
            <a:tbl>
              <a:tblPr/>
              <a:tblGrid>
                <a:gridCol w="1572843">
                  <a:extLst>
                    <a:ext uri="{9D8B030D-6E8A-4147-A177-3AD203B41FA5}">
                      <a16:colId xmlns:a16="http://schemas.microsoft.com/office/drawing/2014/main" val="2671299107"/>
                    </a:ext>
                  </a:extLst>
                </a:gridCol>
                <a:gridCol w="1422956">
                  <a:extLst>
                    <a:ext uri="{9D8B030D-6E8A-4147-A177-3AD203B41FA5}">
                      <a16:colId xmlns:a16="http://schemas.microsoft.com/office/drawing/2014/main" val="1201225721"/>
                    </a:ext>
                  </a:extLst>
                </a:gridCol>
              </a:tblGrid>
              <a:tr h="395999">
                <a:tc>
                  <a:txBody>
                    <a:bodyPr/>
                    <a:lstStyle/>
                    <a:p>
                      <a:pPr marR="0" indent="0" algn="l" rtl="0">
                        <a:spcBef>
                          <a:spcPts val="0"/>
                        </a:spcBef>
                        <a:spcAft>
                          <a:spcPts val="0"/>
                        </a:spcAft>
                      </a:pPr>
                      <a:r>
                        <a:rPr lang="en-US" sz="1050" b="1" kern="1400" dirty="0">
                          <a:ln>
                            <a:noFill/>
                          </a:ln>
                          <a:solidFill>
                            <a:srgbClr val="000000"/>
                          </a:solidFill>
                          <a:effectLst/>
                          <a:latin typeface="Arial" panose="020B0604020202020204" pitchFamily="34" charset="0"/>
                        </a:rPr>
                        <a:t>Product Name:</a:t>
                      </a:r>
                      <a:endParaRPr lang="en-US" sz="1050" kern="1400" dirty="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rPr>
                        <a:t>Calcium lignosulfonate </a:t>
                      </a:r>
                      <a:endParaRPr lang="en-US" sz="1050" kern="1400" dirty="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extLst>
                  <a:ext uri="{0D108BD9-81ED-4DB2-BD59-A6C34878D82A}">
                    <a16:rowId xmlns:a16="http://schemas.microsoft.com/office/drawing/2014/main" val="1851541442"/>
                  </a:ext>
                </a:extLst>
              </a:tr>
              <a:tr h="395999">
                <a:tc>
                  <a:txBody>
                    <a:bodyPr/>
                    <a:lstStyle/>
                    <a:p>
                      <a:pPr marR="0" indent="0" algn="l" rtl="0">
                        <a:spcBef>
                          <a:spcPts val="0"/>
                        </a:spcBef>
                        <a:spcAft>
                          <a:spcPts val="0"/>
                        </a:spcAft>
                      </a:pPr>
                      <a:r>
                        <a:rPr lang="en-US" sz="1050" b="1" kern="1400" dirty="0">
                          <a:ln>
                            <a:noFill/>
                          </a:ln>
                          <a:solidFill>
                            <a:srgbClr val="000000"/>
                          </a:solidFill>
                          <a:effectLst/>
                          <a:latin typeface="Arial" panose="020B0604020202020204" pitchFamily="34" charset="0"/>
                        </a:rPr>
                        <a:t>Catalog No.:</a:t>
                      </a:r>
                      <a:endParaRPr lang="en-US" sz="1050" kern="1400" dirty="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rPr>
                        <a:t>ACM8061527 </a:t>
                      </a:r>
                      <a:endParaRPr lang="en-US" sz="1050" kern="1400" dirty="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extLst>
                  <a:ext uri="{0D108BD9-81ED-4DB2-BD59-A6C34878D82A}">
                    <a16:rowId xmlns:a16="http://schemas.microsoft.com/office/drawing/2014/main" val="368465701"/>
                  </a:ext>
                </a:extLst>
              </a:tr>
              <a:tr h="395999">
                <a:tc>
                  <a:txBody>
                    <a:bodyPr/>
                    <a:lstStyle/>
                    <a:p>
                      <a:pPr marR="0" indent="0" algn="l" rtl="0">
                        <a:spcBef>
                          <a:spcPts val="0"/>
                        </a:spcBef>
                        <a:spcAft>
                          <a:spcPts val="0"/>
                        </a:spcAft>
                      </a:pPr>
                      <a:r>
                        <a:rPr lang="en-US" sz="1050" b="1" kern="1400">
                          <a:ln>
                            <a:noFill/>
                          </a:ln>
                          <a:solidFill>
                            <a:srgbClr val="000000"/>
                          </a:solidFill>
                          <a:effectLst/>
                          <a:latin typeface="Arial" panose="020B0604020202020204" pitchFamily="34" charset="0"/>
                        </a:rPr>
                        <a:t>CAS No.:</a:t>
                      </a:r>
                      <a:endParaRPr lang="en-US" sz="1050" kern="140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rPr>
                        <a:t>8061-52-7 </a:t>
                      </a:r>
                      <a:endParaRPr lang="en-US" sz="1050" kern="1400" dirty="0">
                        <a:ln>
                          <a:noFill/>
                        </a:ln>
                        <a:solidFill>
                          <a:srgbClr val="000000"/>
                        </a:solidFill>
                        <a:effectLst/>
                        <a:latin typeface="Times New Roman" panose="02020603050405020304" pitchFamily="18" charset="0"/>
                      </a:endParaRPr>
                    </a:p>
                  </a:txBody>
                  <a:tcPr marL="36576" marR="36576" marT="36576" marB="36576" anchor="ctr">
                    <a:lnL>
                      <a:noFill/>
                    </a:lnL>
                    <a:lnR>
                      <a:noFill/>
                    </a:lnR>
                    <a:lnT>
                      <a:noFill/>
                    </a:lnT>
                    <a:lnB>
                      <a:noFill/>
                    </a:lnB>
                  </a:tcPr>
                </a:tc>
                <a:extLst>
                  <a:ext uri="{0D108BD9-81ED-4DB2-BD59-A6C34878D82A}">
                    <a16:rowId xmlns:a16="http://schemas.microsoft.com/office/drawing/2014/main" val="3636681906"/>
                  </a:ext>
                </a:extLst>
              </a:tr>
            </a:tbl>
          </a:graphicData>
        </a:graphic>
      </p:graphicFrame>
      <p:graphicFrame>
        <p:nvGraphicFramePr>
          <p:cNvPr id="129" name="表格 128">
            <a:extLst>
              <a:ext uri="{FF2B5EF4-FFF2-40B4-BE49-F238E27FC236}">
                <a16:creationId xmlns:a16="http://schemas.microsoft.com/office/drawing/2014/main" id="{8180725E-11BD-8DCB-EE6F-AB472C55A806}"/>
              </a:ext>
            </a:extLst>
          </p:cNvPr>
          <p:cNvGraphicFramePr>
            <a:graphicFrameLocks noGrp="1"/>
          </p:cNvGraphicFramePr>
          <p:nvPr>
            <p:extLst>
              <p:ext uri="{D42A27DB-BD31-4B8C-83A1-F6EECF244321}">
                <p14:modId xmlns:p14="http://schemas.microsoft.com/office/powerpoint/2010/main" val="484679466"/>
              </p:ext>
            </p:extLst>
          </p:nvPr>
        </p:nvGraphicFramePr>
        <p:xfrm>
          <a:off x="3718723" y="4483017"/>
          <a:ext cx="3097207" cy="3310347"/>
        </p:xfrm>
        <a:graphic>
          <a:graphicData uri="http://schemas.openxmlformats.org/drawingml/2006/table">
            <a:tbl>
              <a:tblPr firstRow="1">
                <a:tableStyleId>{0E3FDE45-AF77-4B5C-9715-49D594BDF05E}</a:tableStyleId>
              </a:tblPr>
              <a:tblGrid>
                <a:gridCol w="1735767">
                  <a:extLst>
                    <a:ext uri="{9D8B030D-6E8A-4147-A177-3AD203B41FA5}">
                      <a16:colId xmlns:a16="http://schemas.microsoft.com/office/drawing/2014/main" val="2805630664"/>
                    </a:ext>
                  </a:extLst>
                </a:gridCol>
                <a:gridCol w="1361440">
                  <a:extLst>
                    <a:ext uri="{9D8B030D-6E8A-4147-A177-3AD203B41FA5}">
                      <a16:colId xmlns:a16="http://schemas.microsoft.com/office/drawing/2014/main" val="3388822801"/>
                    </a:ext>
                  </a:extLst>
                </a:gridCol>
              </a:tblGrid>
              <a:tr h="287998">
                <a:tc>
                  <a:txBody>
                    <a:bodyPr/>
                    <a:lstStyle/>
                    <a:p>
                      <a:pPr marR="0" indent="0" algn="l" rtl="0">
                        <a:spcBef>
                          <a:spcPts val="0"/>
                        </a:spcBef>
                        <a:spcAft>
                          <a:spcPts val="0"/>
                        </a:spcAft>
                      </a:pPr>
                      <a:r>
                        <a:rPr lang="en-US" sz="1050" b="1" kern="1400" dirty="0">
                          <a:ln>
                            <a:noFill/>
                          </a:ln>
                          <a:solidFill>
                            <a:srgbClr val="000000"/>
                          </a:solidFill>
                          <a:effectLst/>
                          <a:latin typeface="Arial" panose="020B0604020202020204" pitchFamily="34" charset="0"/>
                          <a:cs typeface="Arial" panose="020B0604020202020204" pitchFamily="34" charset="0"/>
                        </a:rPr>
                        <a:t>Test</a:t>
                      </a:r>
                      <a:endParaRPr lang="en-US" sz="1050" kern="1400" dirty="0">
                        <a:ln>
                          <a:noFill/>
                        </a:ln>
                        <a:solidFill>
                          <a:srgbClr val="000000"/>
                        </a:solidFill>
                        <a:effectLst/>
                        <a:latin typeface="Arial" panose="020B0604020202020204" pitchFamily="34" charset="0"/>
                        <a:cs typeface="Arial" panose="020B0604020202020204" pitchFamily="34" charset="0"/>
                      </a:endParaRPr>
                    </a:p>
                  </a:txBody>
                  <a:tcPr marL="36576" marR="36576" marT="36576" marB="36576" anchor="ctr"/>
                </a:tc>
                <a:tc>
                  <a:txBody>
                    <a:bodyPr/>
                    <a:lstStyle/>
                    <a:p>
                      <a:pPr marR="0" indent="0" algn="l" rtl="0">
                        <a:spcBef>
                          <a:spcPts val="0"/>
                        </a:spcBef>
                        <a:spcAft>
                          <a:spcPts val="0"/>
                        </a:spcAft>
                      </a:pPr>
                      <a:r>
                        <a:rPr lang="en-US" sz="1050" b="1" kern="1400" dirty="0">
                          <a:ln>
                            <a:noFill/>
                          </a:ln>
                          <a:solidFill>
                            <a:srgbClr val="000000"/>
                          </a:solidFill>
                          <a:effectLst/>
                          <a:latin typeface="Arial" panose="020B0604020202020204" pitchFamily="34" charset="0"/>
                          <a:cs typeface="Arial" panose="020B0604020202020204" pitchFamily="34" charset="0"/>
                        </a:rPr>
                        <a:t>Specification</a:t>
                      </a:r>
                      <a:endParaRPr lang="en-US" sz="1050" kern="1400" dirty="0">
                        <a:ln>
                          <a:noFill/>
                        </a:ln>
                        <a:solidFill>
                          <a:srgbClr val="000000"/>
                        </a:solidFill>
                        <a:effectLst/>
                        <a:latin typeface="Arial" panose="020B0604020202020204" pitchFamily="34" charset="0"/>
                        <a:cs typeface="Arial" panose="020B0604020202020204" pitchFamily="34" charset="0"/>
                      </a:endParaRPr>
                    </a:p>
                  </a:txBody>
                  <a:tcPr marL="36576" marR="36576" marT="36576" marB="36576" anchor="ctr"/>
                </a:tc>
                <a:extLst>
                  <a:ext uri="{0D108BD9-81ED-4DB2-BD59-A6C34878D82A}">
                    <a16:rowId xmlns:a16="http://schemas.microsoft.com/office/drawing/2014/main" val="3421637448"/>
                  </a:ext>
                </a:extLst>
              </a:tr>
              <a:tr h="431991">
                <a:tc>
                  <a:txBody>
                    <a:bodyPr/>
                    <a:lstStyle/>
                    <a:p>
                      <a:pPr marR="0" indent="0" algn="just" rtl="0">
                        <a:spcBef>
                          <a:spcPts val="0"/>
                        </a:spcBef>
                        <a:spcAft>
                          <a:spcPts val="0"/>
                        </a:spcAft>
                      </a:pPr>
                      <a:r>
                        <a:rPr lang="en-US" sz="1050" kern="1400">
                          <a:ln>
                            <a:noFill/>
                          </a:ln>
                          <a:solidFill>
                            <a:srgbClr val="000000"/>
                          </a:solidFill>
                          <a:effectLst/>
                          <a:latin typeface="Arial" panose="020B0604020202020204" pitchFamily="34" charset="0"/>
                          <a:cs typeface="Arial" panose="020B0604020202020204" pitchFamily="34" charset="0"/>
                        </a:rPr>
                        <a:t>Appearance</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Yellow brown powder </a:t>
                      </a:r>
                    </a:p>
                  </a:txBody>
                  <a:tcPr marL="36576" marR="36576" marT="36576" marB="36576" anchor="ctr"/>
                </a:tc>
                <a:extLst>
                  <a:ext uri="{0D108BD9-81ED-4DB2-BD59-A6C34878D82A}">
                    <a16:rowId xmlns:a16="http://schemas.microsoft.com/office/drawing/2014/main" val="3542994201"/>
                  </a:ext>
                </a:extLst>
              </a:tr>
              <a:tr h="431991">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pH</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5-6</a:t>
                      </a:r>
                    </a:p>
                  </a:txBody>
                  <a:tcPr marL="36576" marR="36576" marT="36576" marB="36576" anchor="ctr"/>
                </a:tc>
                <a:extLst>
                  <a:ext uri="{0D108BD9-81ED-4DB2-BD59-A6C34878D82A}">
                    <a16:rowId xmlns:a16="http://schemas.microsoft.com/office/drawing/2014/main" val="3940538624"/>
                  </a:ext>
                </a:extLst>
              </a:tr>
              <a:tr h="431991">
                <a:tc>
                  <a:txBody>
                    <a:bodyPr/>
                    <a:lstStyle/>
                    <a:p>
                      <a:pPr marR="0" indent="0" algn="just" rtl="0">
                        <a:spcBef>
                          <a:spcPts val="0"/>
                        </a:spcBef>
                        <a:spcAft>
                          <a:spcPts val="0"/>
                        </a:spcAft>
                      </a:pPr>
                      <a:r>
                        <a:rPr lang="en-US" sz="1050" kern="1400">
                          <a:ln>
                            <a:noFill/>
                          </a:ln>
                          <a:solidFill>
                            <a:srgbClr val="000000"/>
                          </a:solidFill>
                          <a:effectLst/>
                          <a:latin typeface="Arial" panose="020B0604020202020204" pitchFamily="34" charset="0"/>
                          <a:cs typeface="Arial" panose="020B0604020202020204" pitchFamily="34" charset="0"/>
                        </a:rPr>
                        <a:t>Inorganic salts (Na2SO4) </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5.0% max</a:t>
                      </a:r>
                    </a:p>
                  </a:txBody>
                  <a:tcPr marL="36576" marR="36576" marT="36576" marB="36576" anchor="ctr"/>
                </a:tc>
                <a:extLst>
                  <a:ext uri="{0D108BD9-81ED-4DB2-BD59-A6C34878D82A}">
                    <a16:rowId xmlns:a16="http://schemas.microsoft.com/office/drawing/2014/main" val="229426201"/>
                  </a:ext>
                </a:extLst>
              </a:tr>
              <a:tr h="431991">
                <a:tc>
                  <a:txBody>
                    <a:bodyPr/>
                    <a:lstStyle/>
                    <a:p>
                      <a:pPr marR="0" indent="0" algn="just" rtl="0">
                        <a:spcBef>
                          <a:spcPts val="0"/>
                        </a:spcBef>
                        <a:spcAft>
                          <a:spcPts val="0"/>
                        </a:spcAft>
                      </a:pPr>
                      <a:r>
                        <a:rPr lang="en-US" sz="1050" kern="1400">
                          <a:ln>
                            <a:noFill/>
                          </a:ln>
                          <a:solidFill>
                            <a:srgbClr val="000000"/>
                          </a:solidFill>
                          <a:effectLst/>
                          <a:latin typeface="Arial" panose="020B0604020202020204" pitchFamily="34" charset="0"/>
                          <a:cs typeface="Arial" panose="020B0604020202020204" pitchFamily="34" charset="0"/>
                        </a:rPr>
                        <a:t>Moisture </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5.0% max</a:t>
                      </a:r>
                    </a:p>
                  </a:txBody>
                  <a:tcPr marL="36576" marR="36576" marT="36576" marB="36576" anchor="ctr"/>
                </a:tc>
                <a:extLst>
                  <a:ext uri="{0D108BD9-81ED-4DB2-BD59-A6C34878D82A}">
                    <a16:rowId xmlns:a16="http://schemas.microsoft.com/office/drawing/2014/main" val="2230938432"/>
                  </a:ext>
                </a:extLst>
              </a:tr>
              <a:tr h="430403">
                <a:tc>
                  <a:txBody>
                    <a:bodyPr/>
                    <a:lstStyle/>
                    <a:p>
                      <a:pPr marR="0" indent="0" algn="just" rtl="0">
                        <a:spcBef>
                          <a:spcPts val="0"/>
                        </a:spcBef>
                        <a:spcAft>
                          <a:spcPts val="0"/>
                        </a:spcAft>
                      </a:pPr>
                      <a:r>
                        <a:rPr lang="en-US" sz="1050" kern="1400">
                          <a:ln>
                            <a:noFill/>
                          </a:ln>
                          <a:solidFill>
                            <a:srgbClr val="000000"/>
                          </a:solidFill>
                          <a:effectLst/>
                          <a:latin typeface="Arial" panose="020B0604020202020204" pitchFamily="34" charset="0"/>
                          <a:cs typeface="Arial" panose="020B0604020202020204" pitchFamily="34" charset="0"/>
                        </a:rPr>
                        <a:t>Total reducing matter </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4.0% max</a:t>
                      </a:r>
                    </a:p>
                  </a:txBody>
                  <a:tcPr marL="36576" marR="36576" marT="36576" marB="36576" anchor="ctr"/>
                </a:tc>
                <a:extLst>
                  <a:ext uri="{0D108BD9-81ED-4DB2-BD59-A6C34878D82A}">
                    <a16:rowId xmlns:a16="http://schemas.microsoft.com/office/drawing/2014/main" val="3390671210"/>
                  </a:ext>
                </a:extLst>
              </a:tr>
              <a:tr h="431991">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Water insoluble matter </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1.5% max</a:t>
                      </a:r>
                    </a:p>
                  </a:txBody>
                  <a:tcPr marL="36576" marR="36576" marT="36576" marB="36576" anchor="ctr"/>
                </a:tc>
                <a:extLst>
                  <a:ext uri="{0D108BD9-81ED-4DB2-BD59-A6C34878D82A}">
                    <a16:rowId xmlns:a16="http://schemas.microsoft.com/office/drawing/2014/main" val="4027658897"/>
                  </a:ext>
                </a:extLst>
              </a:tr>
              <a:tr h="431991">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Calcium magnesium </a:t>
                      </a:r>
                    </a:p>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general quantity </a:t>
                      </a:r>
                    </a:p>
                  </a:txBody>
                  <a:tcPr marL="36576" marR="36576" marT="36576" marB="36576" anchor="ctr"/>
                </a:tc>
                <a:tc>
                  <a:txBody>
                    <a:bodyPr/>
                    <a:lstStyle/>
                    <a:p>
                      <a:pPr marR="0" indent="0" algn="just" rtl="0">
                        <a:spcBef>
                          <a:spcPts val="0"/>
                        </a:spcBef>
                        <a:spcAft>
                          <a:spcPts val="0"/>
                        </a:spcAft>
                      </a:pPr>
                      <a:r>
                        <a:rPr lang="en-US" sz="1050" kern="1400" dirty="0">
                          <a:ln>
                            <a:noFill/>
                          </a:ln>
                          <a:solidFill>
                            <a:srgbClr val="000000"/>
                          </a:solidFill>
                          <a:effectLst/>
                          <a:latin typeface="Arial" panose="020B0604020202020204" pitchFamily="34" charset="0"/>
                          <a:cs typeface="Arial" panose="020B0604020202020204" pitchFamily="34" charset="0"/>
                        </a:rPr>
                        <a:t>0.3-1.5%</a:t>
                      </a:r>
                    </a:p>
                  </a:txBody>
                  <a:tcPr marL="36576" marR="36576" marT="36576" marB="36576" anchor="ctr"/>
                </a:tc>
                <a:extLst>
                  <a:ext uri="{0D108BD9-81ED-4DB2-BD59-A6C34878D82A}">
                    <a16:rowId xmlns:a16="http://schemas.microsoft.com/office/drawing/2014/main" val="3064894058"/>
                  </a:ext>
                </a:extLst>
              </a:tr>
            </a:tbl>
          </a:graphicData>
        </a:graphic>
      </p:graphicFrame>
      <p:sp>
        <p:nvSpPr>
          <p:cNvPr id="130" name="Control 2">
            <a:extLst>
              <a:ext uri="{FF2B5EF4-FFF2-40B4-BE49-F238E27FC236}">
                <a16:creationId xmlns:a16="http://schemas.microsoft.com/office/drawing/2014/main" id="{D6BD2FB0-388A-2E13-8FAD-50C0496247F7}"/>
              </a:ext>
            </a:extLst>
          </p:cNvPr>
          <p:cNvSpPr>
            <a:spLocks noChangeArrowheads="1" noChangeShapeType="1"/>
          </p:cNvSpPr>
          <p:nvPr/>
        </p:nvSpPr>
        <p:spPr bwMode="auto">
          <a:xfrm>
            <a:off x="2366963" y="7678738"/>
            <a:ext cx="3959225" cy="3309937"/>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zh-CN" altLang="en-US"/>
          </a:p>
        </p:txBody>
      </p:sp>
      <p:pic>
        <p:nvPicPr>
          <p:cNvPr id="132" name="图片 131" descr="杯子里的液体&#10;&#10;中度可信度描述已自动生成">
            <a:extLst>
              <a:ext uri="{FF2B5EF4-FFF2-40B4-BE49-F238E27FC236}">
                <a16:creationId xmlns:a16="http://schemas.microsoft.com/office/drawing/2014/main" id="{E3CE5E9C-6F08-B7B6-5BD9-80B12ECC18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107" y="1126048"/>
            <a:ext cx="1628070" cy="1567288"/>
          </a:xfrm>
          <a:prstGeom prst="rect">
            <a:avLst/>
          </a:prstGeom>
          <a:ln>
            <a:solidFill>
              <a:schemeClr val="bg2"/>
            </a:solidFill>
          </a:ln>
        </p:spPr>
      </p:pic>
      <p:sp>
        <p:nvSpPr>
          <p:cNvPr id="133" name="文本框 132">
            <a:extLst>
              <a:ext uri="{FF2B5EF4-FFF2-40B4-BE49-F238E27FC236}">
                <a16:creationId xmlns:a16="http://schemas.microsoft.com/office/drawing/2014/main" id="{DAD09B79-62D9-EF86-1E65-B5DBEE0BDCAD}"/>
              </a:ext>
            </a:extLst>
          </p:cNvPr>
          <p:cNvSpPr txBox="1"/>
          <p:nvPr/>
        </p:nvSpPr>
        <p:spPr>
          <a:xfrm>
            <a:off x="280437" y="1659910"/>
            <a:ext cx="3580339" cy="992836"/>
          </a:xfrm>
          <a:prstGeom prst="rect">
            <a:avLst/>
          </a:prstGeom>
          <a:noFill/>
        </p:spPr>
        <p:txBody>
          <a:bodyPr wrap="square">
            <a:spAutoFit/>
          </a:bodyPr>
          <a:lstStyle/>
          <a:p>
            <a:pPr>
              <a:lnSpc>
                <a:spcPct val="125000"/>
              </a:lnSpc>
            </a:pPr>
            <a:r>
              <a:rPr lang="en-US" altLang="zh-CN" sz="1600" dirty="0"/>
              <a:t>Calcium lignosulfonate is a yellow brown powder which is produced from the sulfite pulping of softwood.</a:t>
            </a:r>
            <a:endParaRPr lang="zh-CN" altLang="en-US" sz="1600" dirty="0"/>
          </a:p>
        </p:txBody>
      </p:sp>
      <p:sp>
        <p:nvSpPr>
          <p:cNvPr id="134" name="矩形 133">
            <a:extLst>
              <a:ext uri="{FF2B5EF4-FFF2-40B4-BE49-F238E27FC236}">
                <a16:creationId xmlns:a16="http://schemas.microsoft.com/office/drawing/2014/main" id="{F99F2C09-A81D-CEE4-E104-B63823F11186}"/>
              </a:ext>
            </a:extLst>
          </p:cNvPr>
          <p:cNvSpPr/>
          <p:nvPr/>
        </p:nvSpPr>
        <p:spPr>
          <a:xfrm>
            <a:off x="293264" y="2919435"/>
            <a:ext cx="3144798" cy="5169507"/>
          </a:xfrm>
          <a:prstGeom prst="rect">
            <a:avLst/>
          </a:prstGeom>
          <a:solidFill>
            <a:schemeClr val="accent2">
              <a:lumMod val="60000"/>
              <a:lumOff val="40000"/>
              <a:alpha val="50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文本框 134">
            <a:extLst>
              <a:ext uri="{FF2B5EF4-FFF2-40B4-BE49-F238E27FC236}">
                <a16:creationId xmlns:a16="http://schemas.microsoft.com/office/drawing/2014/main" id="{FF95829F-BB8F-B252-7A65-61DB2F846653}"/>
              </a:ext>
            </a:extLst>
          </p:cNvPr>
          <p:cNvSpPr txBox="1"/>
          <p:nvPr/>
        </p:nvSpPr>
        <p:spPr>
          <a:xfrm>
            <a:off x="280437" y="3275508"/>
            <a:ext cx="3382254" cy="377283"/>
          </a:xfrm>
          <a:prstGeom prst="rect">
            <a:avLst/>
          </a:prstGeom>
          <a:noFill/>
        </p:spPr>
        <p:txBody>
          <a:bodyPr wrap="square">
            <a:spAutoFit/>
          </a:bodyPr>
          <a:lstStyle/>
          <a:p>
            <a:pPr>
              <a:lnSpc>
                <a:spcPct val="125000"/>
              </a:lnSpc>
            </a:pPr>
            <a:r>
              <a:rPr lang="en-US" altLang="zh-CN" sz="1600" b="1" dirty="0"/>
              <a:t>Typical Applications: </a:t>
            </a:r>
            <a:endParaRPr lang="zh-CN" altLang="en-US" sz="1600" b="1" dirty="0"/>
          </a:p>
        </p:txBody>
      </p:sp>
      <p:sp>
        <p:nvSpPr>
          <p:cNvPr id="136" name="文本框 135">
            <a:extLst>
              <a:ext uri="{FF2B5EF4-FFF2-40B4-BE49-F238E27FC236}">
                <a16:creationId xmlns:a16="http://schemas.microsoft.com/office/drawing/2014/main" id="{6BBA490E-7627-FB16-7BB6-54A3B243CAE6}"/>
              </a:ext>
            </a:extLst>
          </p:cNvPr>
          <p:cNvSpPr txBox="1"/>
          <p:nvPr/>
        </p:nvSpPr>
        <p:spPr>
          <a:xfrm>
            <a:off x="273696" y="3902589"/>
            <a:ext cx="3260571" cy="3613746"/>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n-US" altLang="zh-CN" sz="1400" b="1" dirty="0">
                <a:solidFill>
                  <a:schemeClr val="accent2">
                    <a:lumMod val="75000"/>
                  </a:schemeClr>
                </a:solidFill>
              </a:rPr>
              <a:t>Dispersing agent in concrete and carbon black-rubber mixes</a:t>
            </a:r>
          </a:p>
          <a:p>
            <a:pPr marL="285750" indent="-285750">
              <a:lnSpc>
                <a:spcPct val="150000"/>
              </a:lnSpc>
              <a:buFont typeface="Wingdings" panose="05000000000000000000" pitchFamily="2" charset="2"/>
              <a:buChar char="Ø"/>
            </a:pPr>
            <a:r>
              <a:rPr lang="en-US" altLang="zh-CN" sz="1400" b="1" dirty="0">
                <a:solidFill>
                  <a:schemeClr val="accent2">
                    <a:lumMod val="75000"/>
                  </a:schemeClr>
                </a:solidFill>
              </a:rPr>
              <a:t>Extender for tanning agents</a:t>
            </a:r>
          </a:p>
          <a:p>
            <a:pPr marL="285750" indent="-285750">
              <a:lnSpc>
                <a:spcPct val="150000"/>
              </a:lnSpc>
              <a:buFont typeface="Wingdings" panose="05000000000000000000" pitchFamily="2" charset="2"/>
              <a:buChar char="Ø"/>
            </a:pPr>
            <a:r>
              <a:rPr lang="en-US" altLang="zh-CN" sz="1400" b="1" dirty="0">
                <a:solidFill>
                  <a:schemeClr val="accent2">
                    <a:lumMod val="75000"/>
                  </a:schemeClr>
                </a:solidFill>
              </a:rPr>
              <a:t>Oil-well drilling additives</a:t>
            </a:r>
          </a:p>
          <a:p>
            <a:pPr marL="285750" indent="-285750">
              <a:lnSpc>
                <a:spcPct val="150000"/>
              </a:lnSpc>
              <a:buFont typeface="Wingdings" panose="05000000000000000000" pitchFamily="2" charset="2"/>
              <a:buChar char="Ø"/>
            </a:pPr>
            <a:r>
              <a:rPr lang="en-US" altLang="zh-CN" sz="1400" b="1" dirty="0">
                <a:solidFill>
                  <a:schemeClr val="accent2">
                    <a:lumMod val="75000"/>
                  </a:schemeClr>
                </a:solidFill>
              </a:rPr>
              <a:t>Ore flotation agents</a:t>
            </a:r>
          </a:p>
          <a:p>
            <a:pPr marL="285750" indent="-285750">
              <a:lnSpc>
                <a:spcPct val="150000"/>
              </a:lnSpc>
              <a:buFont typeface="Wingdings" panose="05000000000000000000" pitchFamily="2" charset="2"/>
              <a:buChar char="Ø"/>
            </a:pPr>
            <a:r>
              <a:rPr lang="en-US" altLang="zh-CN" sz="1400" b="1" dirty="0">
                <a:solidFill>
                  <a:schemeClr val="accent2">
                    <a:lumMod val="75000"/>
                  </a:schemeClr>
                </a:solidFill>
              </a:rPr>
              <a:t>Production of vanillin</a:t>
            </a:r>
          </a:p>
          <a:p>
            <a:pPr marL="285750" indent="-285750">
              <a:lnSpc>
                <a:spcPct val="150000"/>
              </a:lnSpc>
              <a:buFont typeface="Wingdings" panose="05000000000000000000" pitchFamily="2" charset="2"/>
              <a:buChar char="Ø"/>
            </a:pPr>
            <a:r>
              <a:rPr lang="en-US" altLang="zh-CN" sz="1400" b="1" dirty="0">
                <a:solidFill>
                  <a:schemeClr val="accent2">
                    <a:lumMod val="75000"/>
                  </a:schemeClr>
                </a:solidFill>
              </a:rPr>
              <a:t>Industrial cleaners</a:t>
            </a:r>
          </a:p>
          <a:p>
            <a:pPr marL="285750" indent="-285750">
              <a:lnSpc>
                <a:spcPct val="150000"/>
              </a:lnSpc>
              <a:buFont typeface="Wingdings" panose="05000000000000000000" pitchFamily="2" charset="2"/>
              <a:buChar char="Ø"/>
            </a:pPr>
            <a:r>
              <a:rPr lang="en-US" altLang="zh-CN" sz="1400" b="1" dirty="0">
                <a:solidFill>
                  <a:schemeClr val="accent2">
                    <a:lumMod val="75000"/>
                  </a:schemeClr>
                </a:solidFill>
              </a:rPr>
              <a:t>Gypsum </a:t>
            </a:r>
            <a:r>
              <a:rPr lang="en-US" altLang="zh-CN" sz="1400" b="1" dirty="0" err="1">
                <a:solidFill>
                  <a:schemeClr val="accent2">
                    <a:lumMod val="75000"/>
                  </a:schemeClr>
                </a:solidFill>
              </a:rPr>
              <a:t>slurried</a:t>
            </a:r>
            <a:endParaRPr lang="en-US" altLang="zh-CN" sz="1400" b="1" dirty="0">
              <a:solidFill>
                <a:schemeClr val="accent2">
                  <a:lumMod val="75000"/>
                </a:schemeClr>
              </a:solidFill>
            </a:endParaRPr>
          </a:p>
          <a:p>
            <a:pPr marL="285750" indent="-285750">
              <a:lnSpc>
                <a:spcPct val="150000"/>
              </a:lnSpc>
              <a:buFont typeface="Wingdings" panose="05000000000000000000" pitchFamily="2" charset="2"/>
              <a:buChar char="Ø"/>
            </a:pPr>
            <a:r>
              <a:rPr lang="en-US" altLang="zh-CN" sz="1400" b="1" dirty="0">
                <a:solidFill>
                  <a:schemeClr val="accent2">
                    <a:lumMod val="75000"/>
                  </a:schemeClr>
                </a:solidFill>
              </a:rPr>
              <a:t>Dyestuffs</a:t>
            </a:r>
          </a:p>
          <a:p>
            <a:pPr marL="285750" indent="-285750">
              <a:lnSpc>
                <a:spcPct val="150000"/>
              </a:lnSpc>
              <a:buFont typeface="Wingdings" panose="05000000000000000000" pitchFamily="2" charset="2"/>
              <a:buChar char="Ø"/>
            </a:pPr>
            <a:r>
              <a:rPr lang="en-US" altLang="zh-CN" sz="1400" b="1" dirty="0">
                <a:solidFill>
                  <a:schemeClr val="accent2">
                    <a:lumMod val="75000"/>
                  </a:schemeClr>
                </a:solidFill>
              </a:rPr>
              <a:t>Pesticide formulations</a:t>
            </a:r>
          </a:p>
          <a:p>
            <a:pPr marL="285750" indent="-285750">
              <a:lnSpc>
                <a:spcPct val="150000"/>
              </a:lnSpc>
              <a:buFont typeface="Wingdings" panose="05000000000000000000" pitchFamily="2" charset="2"/>
              <a:buChar char="Ø"/>
            </a:pPr>
            <a:r>
              <a:rPr lang="en-US" altLang="zh-CN" sz="1400" b="1" dirty="0">
                <a:solidFill>
                  <a:schemeClr val="accent2">
                    <a:lumMod val="75000"/>
                  </a:schemeClr>
                </a:solidFill>
              </a:rPr>
              <a:t>Water reducing agent of concrete</a:t>
            </a:r>
            <a:endParaRPr lang="zh-CN" altLang="en-US" sz="1400" dirty="0"/>
          </a:p>
        </p:txBody>
      </p:sp>
    </p:spTree>
    <p:extLst>
      <p:ext uri="{BB962C8B-B14F-4D97-AF65-F5344CB8AC3E}">
        <p14:creationId xmlns:p14="http://schemas.microsoft.com/office/powerpoint/2010/main" val="553912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5312A77-024D-B33D-9336-9E71E4E8ECA6}"/>
              </a:ext>
            </a:extLst>
          </p:cNvPr>
          <p:cNvGrpSpPr/>
          <p:nvPr/>
        </p:nvGrpSpPr>
        <p:grpSpPr>
          <a:xfrm>
            <a:off x="4907213" y="7697729"/>
            <a:ext cx="1857363" cy="1997709"/>
            <a:chOff x="5000637" y="7762242"/>
            <a:chExt cx="1857363" cy="1997709"/>
          </a:xfrm>
        </p:grpSpPr>
        <p:sp>
          <p:nvSpPr>
            <p:cNvPr id="34" name="椭圆 33">
              <a:extLst>
                <a:ext uri="{FF2B5EF4-FFF2-40B4-BE49-F238E27FC236}">
                  <a16:creationId xmlns:a16="http://schemas.microsoft.com/office/drawing/2014/main" id="{6B04706E-69E0-C386-D9E3-D4716B1AD9E3}"/>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id="{B9F19946-6E23-915C-DC00-D74B1B09D541}"/>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id="{41B5B383-F883-A488-A1D2-04DA17FAD7AE}"/>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6CDAF5A3-507C-DA39-9FCE-C7AA3BAB5747}"/>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id="{47081A8A-08A4-DC66-90D2-ACF794544652}"/>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39">
              <a:extLst>
                <a:ext uri="{FF2B5EF4-FFF2-40B4-BE49-F238E27FC236}">
                  <a16:creationId xmlns:a16="http://schemas.microsoft.com/office/drawing/2014/main" id="{9B5B5DF0-E8B4-8386-1B8A-AC53685CFA9C}"/>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a:extLst>
                <a:ext uri="{FF2B5EF4-FFF2-40B4-BE49-F238E27FC236}">
                  <a16:creationId xmlns:a16="http://schemas.microsoft.com/office/drawing/2014/main" id="{13AB2A47-EDA1-C538-4DF1-7EBD21B10E0B}"/>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id="{BBFEC00C-6B33-57BA-F3C8-722FFA54E911}"/>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id="{BF30718C-8D46-BC07-A19B-7258AE0C208B}"/>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9C8CCFE5-ED00-D7D8-3C80-E81F590AC305}"/>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4F98A08E-54A2-2945-6A77-F7BBB4C3789E}"/>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45">
              <a:extLst>
                <a:ext uri="{FF2B5EF4-FFF2-40B4-BE49-F238E27FC236}">
                  <a16:creationId xmlns:a16="http://schemas.microsoft.com/office/drawing/2014/main" id="{1B265ADF-E98E-087A-7BA1-C2897F68A2E6}"/>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椭圆 46">
              <a:extLst>
                <a:ext uri="{FF2B5EF4-FFF2-40B4-BE49-F238E27FC236}">
                  <a16:creationId xmlns:a16="http://schemas.microsoft.com/office/drawing/2014/main" id="{45AE3EAA-08C1-3690-4B37-C19004A30D75}"/>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id="{06FFA606-D9D9-CBDA-8A15-5D4DAB2979CF}"/>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id="{E64AB4AB-CF38-51D3-461A-06F4AAEB366D}"/>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id="{22C31D93-888D-8016-10C0-A290E1F61F84}"/>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id="{CB6956E3-80EE-74C7-0DA2-60759EA5C658}"/>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51">
              <a:extLst>
                <a:ext uri="{FF2B5EF4-FFF2-40B4-BE49-F238E27FC236}">
                  <a16:creationId xmlns:a16="http://schemas.microsoft.com/office/drawing/2014/main" id="{575932F3-4C45-8730-DCBC-732E8E88CB47}"/>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05" name="椭圆 104">
              <a:extLst>
                <a:ext uri="{FF2B5EF4-FFF2-40B4-BE49-F238E27FC236}">
                  <a16:creationId xmlns:a16="http://schemas.microsoft.com/office/drawing/2014/main" id="{294465C2-A8D6-0FC7-CBCA-11588B5BE673}"/>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id="{33F82C66-E3DE-E51D-50E9-18C98F3F26A4}"/>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id="{75462E46-967A-6215-EC5C-2D6E8FFDAB22}"/>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id="{8CB63F38-501D-4803-EF59-BBF758D46CA0}"/>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id="{7F48C838-1C4A-FE75-96A8-21195FF462A3}"/>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0" name="椭圆 109">
              <a:extLst>
                <a:ext uri="{FF2B5EF4-FFF2-40B4-BE49-F238E27FC236}">
                  <a16:creationId xmlns:a16="http://schemas.microsoft.com/office/drawing/2014/main" id="{C3834DAC-B62A-BACA-A1BC-9143FC63446B}"/>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1" name="椭圆 110">
              <a:extLst>
                <a:ext uri="{FF2B5EF4-FFF2-40B4-BE49-F238E27FC236}">
                  <a16:creationId xmlns:a16="http://schemas.microsoft.com/office/drawing/2014/main" id="{DA0E718F-2F5C-351A-4477-B3049792BA16}"/>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a:extLst>
                <a:ext uri="{FF2B5EF4-FFF2-40B4-BE49-F238E27FC236}">
                  <a16:creationId xmlns:a16="http://schemas.microsoft.com/office/drawing/2014/main" id="{25CF85F1-E20C-BF87-AC0D-2CFF82EF947B}"/>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a:extLst>
                <a:ext uri="{FF2B5EF4-FFF2-40B4-BE49-F238E27FC236}">
                  <a16:creationId xmlns:a16="http://schemas.microsoft.com/office/drawing/2014/main" id="{142A437B-A788-DCA3-6203-A4C49CD80926}"/>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a:extLst>
                <a:ext uri="{FF2B5EF4-FFF2-40B4-BE49-F238E27FC236}">
                  <a16:creationId xmlns:a16="http://schemas.microsoft.com/office/drawing/2014/main" id="{535E037E-83C9-07AB-CB1E-B451111EA674}"/>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a:extLst>
                <a:ext uri="{FF2B5EF4-FFF2-40B4-BE49-F238E27FC236}">
                  <a16:creationId xmlns:a16="http://schemas.microsoft.com/office/drawing/2014/main" id="{0D4385BC-182D-FDBC-E022-18F8487439CD}"/>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6" name="椭圆 115">
              <a:extLst>
                <a:ext uri="{FF2B5EF4-FFF2-40B4-BE49-F238E27FC236}">
                  <a16:creationId xmlns:a16="http://schemas.microsoft.com/office/drawing/2014/main" id="{D8F72686-A63D-F829-6774-5A514C105B62}"/>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a:extLst>
              <a:ext uri="{FF2B5EF4-FFF2-40B4-BE49-F238E27FC236}">
                <a16:creationId xmlns:a16="http://schemas.microsoft.com/office/drawing/2014/main" id="{155AD8C1-4793-3E0D-34EE-3AAFA16C0989}"/>
              </a:ext>
            </a:extLst>
          </p:cNvPr>
          <p:cNvGrpSpPr/>
          <p:nvPr/>
        </p:nvGrpSpPr>
        <p:grpSpPr>
          <a:xfrm rot="10800000">
            <a:off x="123839" y="169545"/>
            <a:ext cx="1857363" cy="1997709"/>
            <a:chOff x="5000637" y="7762242"/>
            <a:chExt cx="1857363" cy="1997709"/>
          </a:xfrm>
        </p:grpSpPr>
        <p:sp>
          <p:nvSpPr>
            <p:cNvPr id="3" name="椭圆 2">
              <a:extLst>
                <a:ext uri="{FF2B5EF4-FFF2-40B4-BE49-F238E27FC236}">
                  <a16:creationId xmlns:a16="http://schemas.microsoft.com/office/drawing/2014/main" id="{E3CA824F-A4AB-3E7A-B8D4-520DB5D06BBB}"/>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id="{C5C0EC04-FB96-4BD5-7432-DF077E13A282}"/>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3A9426F7-B709-B287-1D76-8913779994E4}"/>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26F028F1-F2A7-1260-7B64-EC90ED337855}"/>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AA5E65B7-42EE-EF88-D8EE-E2CF2A8267D9}"/>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7">
              <a:extLst>
                <a:ext uri="{FF2B5EF4-FFF2-40B4-BE49-F238E27FC236}">
                  <a16:creationId xmlns:a16="http://schemas.microsoft.com/office/drawing/2014/main" id="{C74C277D-43E4-15E6-A28B-EFBE8104FDF8}"/>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8">
              <a:extLst>
                <a:ext uri="{FF2B5EF4-FFF2-40B4-BE49-F238E27FC236}">
                  <a16:creationId xmlns:a16="http://schemas.microsoft.com/office/drawing/2014/main" id="{67499A01-CF1C-0868-6C68-7FA968A21769}"/>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720A9B3A-634E-0598-7215-C226A1CBE2AB}"/>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EABE0F92-1D12-59CE-0930-CADFC99B4F2D}"/>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EA546A2D-9602-116A-EA83-6E6EA2670B99}"/>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EC7B8A2A-DF9C-ACBC-600A-8EB6C3ABEF61}"/>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13">
              <a:extLst>
                <a:ext uri="{FF2B5EF4-FFF2-40B4-BE49-F238E27FC236}">
                  <a16:creationId xmlns:a16="http://schemas.microsoft.com/office/drawing/2014/main" id="{91783EA4-4DA1-1B15-29E2-27B7517B9962}"/>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14">
              <a:extLst>
                <a:ext uri="{FF2B5EF4-FFF2-40B4-BE49-F238E27FC236}">
                  <a16:creationId xmlns:a16="http://schemas.microsoft.com/office/drawing/2014/main" id="{E7CBDACE-8AB5-6C3C-42F3-3B5E9EC1F350}"/>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A59FDE2B-400B-92AF-0359-2D0AC9066C77}"/>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242EF879-68D1-BF51-734C-8B62679D36E4}"/>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62D414B9-33EE-1E36-3179-C7B7D6E23524}"/>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77D3F17C-A20F-1044-9F95-5E7022756A7E}"/>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9">
              <a:extLst>
                <a:ext uri="{FF2B5EF4-FFF2-40B4-BE49-F238E27FC236}">
                  <a16:creationId xmlns:a16="http://schemas.microsoft.com/office/drawing/2014/main" id="{2C0361E8-485D-81F4-994E-C233AF3F2BD8}"/>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20">
              <a:extLst>
                <a:ext uri="{FF2B5EF4-FFF2-40B4-BE49-F238E27FC236}">
                  <a16:creationId xmlns:a16="http://schemas.microsoft.com/office/drawing/2014/main" id="{83B32DAF-D60D-6943-8087-06EFD3571633}"/>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7D1463F3-C586-85CD-8668-5F7E2DB72D69}"/>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C311F17A-52C0-0207-56DA-3020329B76F0}"/>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8D10A4CB-195D-D8E3-1204-53C664ECBB36}"/>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83C4F890-3DCA-AFFC-85D7-DCEA67D828E4}"/>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25">
              <a:extLst>
                <a:ext uri="{FF2B5EF4-FFF2-40B4-BE49-F238E27FC236}">
                  <a16:creationId xmlns:a16="http://schemas.microsoft.com/office/drawing/2014/main" id="{57CE8C79-3308-0BB3-D982-B27104D6F2F1}"/>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6">
              <a:extLst>
                <a:ext uri="{FF2B5EF4-FFF2-40B4-BE49-F238E27FC236}">
                  <a16:creationId xmlns:a16="http://schemas.microsoft.com/office/drawing/2014/main" id="{0418D125-4B6A-1F73-3CCB-ACD6ACE83F8D}"/>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A3DA8248-CC0B-8FF0-80C8-63674CF08786}"/>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DE60EB2A-AD5E-5075-CD99-7A9F99B23262}"/>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6035BE0E-21FC-A616-1005-4137C285D43E}"/>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B5E182C4-8086-1B94-D2A6-2A2D0E5C3653}"/>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31">
              <a:extLst>
                <a:ext uri="{FF2B5EF4-FFF2-40B4-BE49-F238E27FC236}">
                  <a16:creationId xmlns:a16="http://schemas.microsoft.com/office/drawing/2014/main" id="{F84380D4-43E7-FED1-0876-4AD1B50F72E5}"/>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02" name="矩形 101">
            <a:extLst>
              <a:ext uri="{FF2B5EF4-FFF2-40B4-BE49-F238E27FC236}">
                <a16:creationId xmlns:a16="http://schemas.microsoft.com/office/drawing/2014/main" id="{335DE434-3979-3518-BDF7-6E7BB48AACA4}"/>
              </a:ext>
            </a:extLst>
          </p:cNvPr>
          <p:cNvSpPr/>
          <p:nvPr/>
        </p:nvSpPr>
        <p:spPr>
          <a:xfrm>
            <a:off x="406400" y="1219200"/>
            <a:ext cx="1841500" cy="1397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03" name="矩形 102">
            <a:extLst>
              <a:ext uri="{FF2B5EF4-FFF2-40B4-BE49-F238E27FC236}">
                <a16:creationId xmlns:a16="http://schemas.microsoft.com/office/drawing/2014/main" id="{EF9C3FC6-C567-0F95-E05C-35EDAEFE8FB8}"/>
              </a:ext>
            </a:extLst>
          </p:cNvPr>
          <p:cNvSpPr/>
          <p:nvPr/>
        </p:nvSpPr>
        <p:spPr>
          <a:xfrm>
            <a:off x="273696" y="291182"/>
            <a:ext cx="4029618" cy="954107"/>
          </a:xfrm>
          <a:prstGeom prst="rect">
            <a:avLst/>
          </a:prstGeom>
          <a:noFill/>
        </p:spPr>
        <p:txBody>
          <a:bodyPr wrap="square" lIns="91440" tIns="45720" rIns="91440" bIns="45720">
            <a:spAutoFit/>
          </a:bodyPr>
          <a:lstStyle/>
          <a:p>
            <a:r>
              <a:rPr lang="en-US" altLang="zh-CN" sz="2800" b="1" cap="none" spc="0" dirty="0">
                <a:ln w="0"/>
                <a:solidFill>
                  <a:schemeClr val="bg1">
                    <a:lumMod val="50000"/>
                  </a:schemeClr>
                </a:solidFill>
                <a:effectLst>
                  <a:outerShdw blurRad="38100" dist="19050" dir="2700000" algn="tl" rotWithShape="0">
                    <a:schemeClr val="dk1">
                      <a:alpha val="40000"/>
                    </a:schemeClr>
                  </a:outerShdw>
                </a:effectLst>
              </a:rPr>
              <a:t>Custom Synthesis and </a:t>
            </a:r>
          </a:p>
          <a:p>
            <a:r>
              <a:rPr lang="en-US" altLang="zh-CN" sz="2800" b="1" cap="none" spc="0" dirty="0">
                <a:ln w="0"/>
                <a:solidFill>
                  <a:schemeClr val="bg1">
                    <a:lumMod val="50000"/>
                  </a:schemeClr>
                </a:solidFill>
                <a:effectLst>
                  <a:outerShdw blurRad="38100" dist="19050" dir="2700000" algn="tl" rotWithShape="0">
                    <a:schemeClr val="dk1">
                      <a:alpha val="40000"/>
                    </a:schemeClr>
                  </a:outerShdw>
                </a:effectLst>
              </a:rPr>
              <a:t>Product Development</a:t>
            </a:r>
          </a:p>
        </p:txBody>
      </p:sp>
      <p:cxnSp>
        <p:nvCxnSpPr>
          <p:cNvPr id="149" name="直接连接符 148">
            <a:extLst>
              <a:ext uri="{FF2B5EF4-FFF2-40B4-BE49-F238E27FC236}">
                <a16:creationId xmlns:a16="http://schemas.microsoft.com/office/drawing/2014/main" id="{B7A2961A-E3F2-94C9-2548-D1775A941B5E}"/>
              </a:ext>
            </a:extLst>
          </p:cNvPr>
          <p:cNvCxnSpPr/>
          <p:nvPr/>
        </p:nvCxnSpPr>
        <p:spPr>
          <a:xfrm>
            <a:off x="0" y="8836025"/>
            <a:ext cx="68580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5" name="直接连接符 34">
            <a:extLst>
              <a:ext uri="{FF2B5EF4-FFF2-40B4-BE49-F238E27FC236}">
                <a16:creationId xmlns:a16="http://schemas.microsoft.com/office/drawing/2014/main" id="{16AE1C33-2E6E-128F-6159-6156CD696AF3}"/>
              </a:ext>
            </a:extLst>
          </p:cNvPr>
          <p:cNvCxnSpPr/>
          <p:nvPr/>
        </p:nvCxnSpPr>
        <p:spPr>
          <a:xfrm>
            <a:off x="0" y="8836025"/>
            <a:ext cx="6858000" cy="0"/>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117" name="组合 116">
            <a:extLst>
              <a:ext uri="{FF2B5EF4-FFF2-40B4-BE49-F238E27FC236}">
                <a16:creationId xmlns:a16="http://schemas.microsoft.com/office/drawing/2014/main" id="{9AD0F29A-1557-D232-39D9-411E8C769227}"/>
              </a:ext>
            </a:extLst>
          </p:cNvPr>
          <p:cNvGrpSpPr/>
          <p:nvPr/>
        </p:nvGrpSpPr>
        <p:grpSpPr>
          <a:xfrm>
            <a:off x="220258" y="8935943"/>
            <a:ext cx="6844840" cy="827519"/>
            <a:chOff x="220258" y="8935943"/>
            <a:chExt cx="6844840" cy="827519"/>
          </a:xfrm>
        </p:grpSpPr>
        <p:sp>
          <p:nvSpPr>
            <p:cNvPr id="118" name="文本框 117">
              <a:extLst>
                <a:ext uri="{FF2B5EF4-FFF2-40B4-BE49-F238E27FC236}">
                  <a16:creationId xmlns:a16="http://schemas.microsoft.com/office/drawing/2014/main" id="{498BB60D-8483-D920-97FD-CA1F8DF705DC}"/>
                </a:ext>
              </a:extLst>
            </p:cNvPr>
            <p:cNvSpPr txBox="1"/>
            <p:nvPr/>
          </p:nvSpPr>
          <p:spPr>
            <a:xfrm>
              <a:off x="220258" y="8936305"/>
              <a:ext cx="3800832" cy="306109"/>
            </a:xfrm>
            <a:prstGeom prst="rect">
              <a:avLst/>
            </a:prstGeom>
            <a:noFill/>
          </p:spPr>
          <p:txBody>
            <a:bodyPr wrap="square">
              <a:spAutoFit/>
            </a:bodyPr>
            <a:lstStyle/>
            <a:p>
              <a:pPr>
                <a:lnSpc>
                  <a:spcPct val="125000"/>
                </a:lnSpc>
              </a:pPr>
              <a:r>
                <a:rPr lang="en-US" altLang="zh-CN" sz="1200" b="1" i="1" dirty="0">
                  <a:solidFill>
                    <a:schemeClr val="accent2">
                      <a:lumMod val="50000"/>
                    </a:schemeClr>
                  </a:solidFill>
                </a:rPr>
                <a:t>Alfa Chemistry — </a:t>
              </a:r>
              <a:r>
                <a:rPr lang="en-US" altLang="zh-CN" sz="1200" i="1" dirty="0">
                  <a:solidFill>
                    <a:schemeClr val="accent2">
                      <a:lumMod val="50000"/>
                    </a:schemeClr>
                  </a:solidFill>
                </a:rPr>
                <a:t>An ISO9001:2015 certified Supplier</a:t>
              </a:r>
              <a:endParaRPr lang="zh-CN" altLang="en-US" sz="1200" i="1" dirty="0">
                <a:solidFill>
                  <a:schemeClr val="accent2">
                    <a:lumMod val="50000"/>
                  </a:schemeClr>
                </a:solidFill>
              </a:endParaRPr>
            </a:p>
          </p:txBody>
        </p:sp>
        <p:sp>
          <p:nvSpPr>
            <p:cNvPr id="119" name="文本框 118">
              <a:extLst>
                <a:ext uri="{FF2B5EF4-FFF2-40B4-BE49-F238E27FC236}">
                  <a16:creationId xmlns:a16="http://schemas.microsoft.com/office/drawing/2014/main" id="{85349783-5FDE-E95B-14FA-D3DE84793A4F}"/>
                </a:ext>
              </a:extLst>
            </p:cNvPr>
            <p:cNvSpPr txBox="1"/>
            <p:nvPr/>
          </p:nvSpPr>
          <p:spPr>
            <a:xfrm>
              <a:off x="4517405" y="8935943"/>
              <a:ext cx="2547693" cy="824008"/>
            </a:xfrm>
            <a:prstGeom prst="rect">
              <a:avLst/>
            </a:prstGeom>
            <a:noFill/>
          </p:spPr>
          <p:txBody>
            <a:bodyPr wrap="square" rtlCol="0">
              <a:spAutoFit/>
            </a:bodyPr>
            <a:lstStyle/>
            <a:p>
              <a:pPr>
                <a:lnSpc>
                  <a:spcPct val="125000"/>
                </a:lnSpc>
              </a:pPr>
              <a:r>
                <a:rPr lang="fr-FR" altLang="zh-CN" sz="1300" b="1" dirty="0">
                  <a:solidFill>
                    <a:schemeClr val="bg2">
                      <a:lumMod val="25000"/>
                    </a:schemeClr>
                  </a:solidFill>
                </a:rPr>
                <a:t>Tel</a:t>
              </a:r>
              <a:r>
                <a:rPr lang="fr-FR" altLang="zh-CN" sz="1300" dirty="0">
                  <a:solidFill>
                    <a:schemeClr val="bg2">
                      <a:lumMod val="25000"/>
                    </a:schemeClr>
                  </a:solidFill>
                </a:rPr>
                <a:t>: 1-516-662-5404       </a:t>
              </a:r>
            </a:p>
            <a:p>
              <a:pPr>
                <a:lnSpc>
                  <a:spcPct val="125000"/>
                </a:lnSpc>
              </a:pPr>
              <a:r>
                <a:rPr lang="fr-FR" altLang="zh-CN" sz="1300" b="1" dirty="0">
                  <a:solidFill>
                    <a:schemeClr val="bg2">
                      <a:lumMod val="25000"/>
                    </a:schemeClr>
                  </a:solidFill>
                </a:rPr>
                <a:t>Fax</a:t>
              </a:r>
              <a:r>
                <a:rPr lang="fr-FR" altLang="zh-CN" sz="1300" dirty="0">
                  <a:solidFill>
                    <a:schemeClr val="bg2">
                      <a:lumMod val="25000"/>
                    </a:schemeClr>
                  </a:solidFill>
                </a:rPr>
                <a:t>: 1-516-927-0118 </a:t>
              </a:r>
            </a:p>
            <a:p>
              <a:pPr>
                <a:lnSpc>
                  <a:spcPct val="125000"/>
                </a:lnSpc>
              </a:pPr>
              <a:r>
                <a:rPr kumimoji="0" lang="en-US" altLang="zh-CN" sz="1300" b="1"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Email</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rPr>
                <a:t>: </a:t>
              </a:r>
              <a:r>
                <a:rPr kumimoji="0" lang="en-US" altLang="zh-CN" sz="1300" b="0" i="0" u="none" strike="noStrike" kern="1200" cap="none" spc="0" normalizeH="0" baseline="0" noProof="0" dirty="0">
                  <a:ln>
                    <a:noFill/>
                  </a:ln>
                  <a:solidFill>
                    <a:schemeClr val="bg2">
                      <a:lumMod val="25000"/>
                    </a:scheme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info@alfa-chemistry.com</a:t>
              </a:r>
              <a:r>
                <a:rPr lang="fr-FR" altLang="zh-CN" sz="1300" dirty="0">
                  <a:solidFill>
                    <a:schemeClr val="bg2">
                      <a:lumMod val="25000"/>
                    </a:schemeClr>
                  </a:solidFill>
                </a:rPr>
                <a:t>     </a:t>
              </a:r>
            </a:p>
          </p:txBody>
        </p:sp>
        <p:sp>
          <p:nvSpPr>
            <p:cNvPr id="120" name="iconfont-1107-834598">
              <a:extLst>
                <a:ext uri="{FF2B5EF4-FFF2-40B4-BE49-F238E27FC236}">
                  <a16:creationId xmlns:a16="http://schemas.microsoft.com/office/drawing/2014/main" id="{6DD3C89E-8455-7D8A-3083-14909DA5CC69}"/>
                </a:ext>
              </a:extLst>
            </p:cNvPr>
            <p:cNvSpPr/>
            <p:nvPr/>
          </p:nvSpPr>
          <p:spPr>
            <a:xfrm>
              <a:off x="4303314" y="8982902"/>
              <a:ext cx="205388" cy="197863"/>
            </a:xfrm>
            <a:custGeom>
              <a:avLst/>
              <a:gdLst>
                <a:gd name="T0" fmla="*/ 2210 w 13712"/>
                <a:gd name="T1" fmla="*/ 2605 h 13203"/>
                <a:gd name="T2" fmla="*/ 4781 w 13712"/>
                <a:gd name="T3" fmla="*/ 2605 h 13203"/>
                <a:gd name="T4" fmla="*/ 4781 w 13712"/>
                <a:gd name="T5" fmla="*/ 5167 h 13203"/>
                <a:gd name="T6" fmla="*/ 4542 w 13712"/>
                <a:gd name="T7" fmla="*/ 6799 h 13203"/>
                <a:gd name="T8" fmla="*/ 7411 w 13712"/>
                <a:gd name="T9" fmla="*/ 9185 h 13203"/>
                <a:gd name="T10" fmla="*/ 9083 w 13712"/>
                <a:gd name="T11" fmla="*/ 9475 h 13203"/>
                <a:gd name="T12" fmla="*/ 11413 w 13712"/>
                <a:gd name="T13" fmla="*/ 9068 h 13203"/>
                <a:gd name="T14" fmla="*/ 11117 w 13712"/>
                <a:gd name="T15" fmla="*/ 12038 h 13203"/>
                <a:gd name="T16" fmla="*/ 4304 w 13712"/>
                <a:gd name="T17" fmla="*/ 9185 h 13203"/>
                <a:gd name="T18" fmla="*/ 2210 w 13712"/>
                <a:gd name="T19" fmla="*/ 2605 h 13203"/>
                <a:gd name="T20" fmla="*/ 7768 w 13712"/>
                <a:gd name="T21" fmla="*/ 3629 h 13203"/>
                <a:gd name="T22" fmla="*/ 7110 w 13712"/>
                <a:gd name="T23" fmla="*/ 2894 h 13203"/>
                <a:gd name="T24" fmla="*/ 8425 w 13712"/>
                <a:gd name="T25" fmla="*/ 2577 h 13203"/>
                <a:gd name="T26" fmla="*/ 11356 w 13712"/>
                <a:gd name="T27" fmla="*/ 6158 h 13203"/>
                <a:gd name="T28" fmla="*/ 10664 w 13712"/>
                <a:gd name="T29" fmla="*/ 6709 h 13203"/>
                <a:gd name="T30" fmla="*/ 10217 w 13712"/>
                <a:gd name="T31" fmla="*/ 5319 h 13203"/>
                <a:gd name="T32" fmla="*/ 7768 w 13712"/>
                <a:gd name="T33" fmla="*/ 3629 h 13203"/>
                <a:gd name="T34" fmla="*/ 9321 w 13712"/>
                <a:gd name="T35" fmla="*/ 1504 h 13203"/>
                <a:gd name="T36" fmla="*/ 8517 w 13712"/>
                <a:gd name="T37" fmla="*/ 606 h 13203"/>
                <a:gd name="T38" fmla="*/ 10129 w 13712"/>
                <a:gd name="T39" fmla="*/ 213 h 13203"/>
                <a:gd name="T40" fmla="*/ 13712 w 13712"/>
                <a:gd name="T41" fmla="*/ 4597 h 13203"/>
                <a:gd name="T42" fmla="*/ 12874 w 13712"/>
                <a:gd name="T43" fmla="*/ 5276 h 13203"/>
                <a:gd name="T44" fmla="*/ 12284 w 13712"/>
                <a:gd name="T45" fmla="*/ 3537 h 13203"/>
                <a:gd name="T46" fmla="*/ 9321 w 13712"/>
                <a:gd name="T47" fmla="*/ 1504 h 13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12" h="13203">
                  <a:moveTo>
                    <a:pt x="2210" y="2605"/>
                  </a:moveTo>
                  <a:cubicBezTo>
                    <a:pt x="2210" y="2605"/>
                    <a:pt x="3166" y="626"/>
                    <a:pt x="4781" y="2605"/>
                  </a:cubicBezTo>
                  <a:cubicBezTo>
                    <a:pt x="6393" y="4586"/>
                    <a:pt x="4781" y="5167"/>
                    <a:pt x="4781" y="5167"/>
                  </a:cubicBezTo>
                  <a:cubicBezTo>
                    <a:pt x="4781" y="5167"/>
                    <a:pt x="3706" y="6158"/>
                    <a:pt x="4542" y="6799"/>
                  </a:cubicBezTo>
                  <a:cubicBezTo>
                    <a:pt x="5378" y="7438"/>
                    <a:pt x="7411" y="9185"/>
                    <a:pt x="7411" y="9185"/>
                  </a:cubicBezTo>
                  <a:cubicBezTo>
                    <a:pt x="7411" y="9185"/>
                    <a:pt x="8217" y="10232"/>
                    <a:pt x="9083" y="9475"/>
                  </a:cubicBezTo>
                  <a:cubicBezTo>
                    <a:pt x="10159" y="8604"/>
                    <a:pt x="10578" y="8457"/>
                    <a:pt x="11413" y="9068"/>
                  </a:cubicBezTo>
                  <a:cubicBezTo>
                    <a:pt x="12872" y="10128"/>
                    <a:pt x="13328" y="11195"/>
                    <a:pt x="11117" y="12038"/>
                  </a:cubicBezTo>
                  <a:cubicBezTo>
                    <a:pt x="8666" y="13203"/>
                    <a:pt x="4304" y="9185"/>
                    <a:pt x="4304" y="9185"/>
                  </a:cubicBezTo>
                  <a:cubicBezTo>
                    <a:pt x="4304" y="9185"/>
                    <a:pt x="0" y="5167"/>
                    <a:pt x="2210" y="2605"/>
                  </a:cubicBezTo>
                  <a:close/>
                  <a:moveTo>
                    <a:pt x="7768" y="3629"/>
                  </a:moveTo>
                  <a:cubicBezTo>
                    <a:pt x="7768" y="3629"/>
                    <a:pt x="6963" y="3712"/>
                    <a:pt x="7110" y="2894"/>
                  </a:cubicBezTo>
                  <a:cubicBezTo>
                    <a:pt x="7177" y="2522"/>
                    <a:pt x="7827" y="2399"/>
                    <a:pt x="8425" y="2577"/>
                  </a:cubicBezTo>
                  <a:cubicBezTo>
                    <a:pt x="9026" y="2751"/>
                    <a:pt x="11265" y="3711"/>
                    <a:pt x="11356" y="6158"/>
                  </a:cubicBezTo>
                  <a:cubicBezTo>
                    <a:pt x="11356" y="6158"/>
                    <a:pt x="11190" y="6845"/>
                    <a:pt x="10664" y="6709"/>
                  </a:cubicBezTo>
                  <a:cubicBezTo>
                    <a:pt x="10100" y="6562"/>
                    <a:pt x="10249" y="5522"/>
                    <a:pt x="10217" y="5319"/>
                  </a:cubicBezTo>
                  <a:cubicBezTo>
                    <a:pt x="10189" y="5116"/>
                    <a:pt x="9413" y="3542"/>
                    <a:pt x="7768" y="3629"/>
                  </a:cubicBezTo>
                  <a:close/>
                  <a:moveTo>
                    <a:pt x="9321" y="1504"/>
                  </a:moveTo>
                  <a:cubicBezTo>
                    <a:pt x="9321" y="1504"/>
                    <a:pt x="8335" y="1604"/>
                    <a:pt x="8517" y="606"/>
                  </a:cubicBezTo>
                  <a:cubicBezTo>
                    <a:pt x="8598" y="149"/>
                    <a:pt x="9395" y="0"/>
                    <a:pt x="10129" y="213"/>
                  </a:cubicBezTo>
                  <a:cubicBezTo>
                    <a:pt x="10861" y="428"/>
                    <a:pt x="13603" y="1604"/>
                    <a:pt x="13712" y="4597"/>
                  </a:cubicBezTo>
                  <a:cubicBezTo>
                    <a:pt x="13712" y="4597"/>
                    <a:pt x="13477" y="5531"/>
                    <a:pt x="12874" y="5276"/>
                  </a:cubicBezTo>
                  <a:cubicBezTo>
                    <a:pt x="12346" y="5050"/>
                    <a:pt x="12319" y="3787"/>
                    <a:pt x="12284" y="3537"/>
                  </a:cubicBezTo>
                  <a:cubicBezTo>
                    <a:pt x="12244" y="3288"/>
                    <a:pt x="11337" y="1396"/>
                    <a:pt x="9321" y="1504"/>
                  </a:cubicBez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21" name="print_114315">
              <a:extLst>
                <a:ext uri="{FF2B5EF4-FFF2-40B4-BE49-F238E27FC236}">
                  <a16:creationId xmlns:a16="http://schemas.microsoft.com/office/drawing/2014/main" id="{816E09E9-5FDE-3053-8EEE-CFAD5CDAA89B}"/>
                </a:ext>
              </a:extLst>
            </p:cNvPr>
            <p:cNvSpPr/>
            <p:nvPr/>
          </p:nvSpPr>
          <p:spPr>
            <a:xfrm>
              <a:off x="4327308" y="9274465"/>
              <a:ext cx="180641" cy="179705"/>
            </a:xfrm>
            <a:custGeom>
              <a:avLst/>
              <a:gdLst>
                <a:gd name="connsiteX0" fmla="*/ 130405 w 604816"/>
                <a:gd name="connsiteY0" fmla="*/ 385287 h 601429"/>
                <a:gd name="connsiteX1" fmla="*/ 474623 w 604816"/>
                <a:gd name="connsiteY1" fmla="*/ 385287 h 601429"/>
                <a:gd name="connsiteX2" fmla="*/ 474623 w 604816"/>
                <a:gd name="connsiteY2" fmla="*/ 601429 h 601429"/>
                <a:gd name="connsiteX3" fmla="*/ 130405 w 604816"/>
                <a:gd name="connsiteY3" fmla="*/ 601429 h 601429"/>
                <a:gd name="connsiteX4" fmla="*/ 518777 w 604816"/>
                <a:gd name="connsiteY4" fmla="*/ 171845 h 601429"/>
                <a:gd name="connsiteX5" fmla="*/ 518777 w 604816"/>
                <a:gd name="connsiteY5" fmla="*/ 213443 h 601429"/>
                <a:gd name="connsiteX6" fmla="*/ 560623 w 604816"/>
                <a:gd name="connsiteY6" fmla="*/ 213443 h 601429"/>
                <a:gd name="connsiteX7" fmla="*/ 560623 w 604816"/>
                <a:gd name="connsiteY7" fmla="*/ 171845 h 601429"/>
                <a:gd name="connsiteX8" fmla="*/ 0 w 604816"/>
                <a:gd name="connsiteY8" fmla="*/ 127512 h 601429"/>
                <a:gd name="connsiteX9" fmla="*/ 604816 w 604816"/>
                <a:gd name="connsiteY9" fmla="*/ 127512 h 601429"/>
                <a:gd name="connsiteX10" fmla="*/ 604816 w 604816"/>
                <a:gd name="connsiteY10" fmla="*/ 471236 h 601429"/>
                <a:gd name="connsiteX11" fmla="*/ 516235 w 604816"/>
                <a:gd name="connsiteY11" fmla="*/ 471236 h 601429"/>
                <a:gd name="connsiteX12" fmla="*/ 516235 w 604816"/>
                <a:gd name="connsiteY12" fmla="*/ 343707 h 601429"/>
                <a:gd name="connsiteX13" fmla="*/ 86039 w 604816"/>
                <a:gd name="connsiteY13" fmla="*/ 343707 h 601429"/>
                <a:gd name="connsiteX14" fmla="*/ 86039 w 604816"/>
                <a:gd name="connsiteY14" fmla="*/ 471236 h 601429"/>
                <a:gd name="connsiteX15" fmla="*/ 0 w 604816"/>
                <a:gd name="connsiteY15" fmla="*/ 471236 h 601429"/>
                <a:gd name="connsiteX16" fmla="*/ 130405 w 604816"/>
                <a:gd name="connsiteY16" fmla="*/ 0 h 601429"/>
                <a:gd name="connsiteX17" fmla="*/ 474623 w 604816"/>
                <a:gd name="connsiteY17" fmla="*/ 0 h 601429"/>
                <a:gd name="connsiteX18" fmla="*/ 474623 w 604816"/>
                <a:gd name="connsiteY18" fmla="*/ 85949 h 601429"/>
                <a:gd name="connsiteX19" fmla="*/ 130405 w 604816"/>
                <a:gd name="connsiteY19" fmla="*/ 85949 h 60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816" h="601429">
                  <a:moveTo>
                    <a:pt x="130405" y="385287"/>
                  </a:moveTo>
                  <a:lnTo>
                    <a:pt x="474623" y="385287"/>
                  </a:lnTo>
                  <a:lnTo>
                    <a:pt x="474623" y="601429"/>
                  </a:lnTo>
                  <a:lnTo>
                    <a:pt x="130405" y="601429"/>
                  </a:lnTo>
                  <a:close/>
                  <a:moveTo>
                    <a:pt x="518777" y="171845"/>
                  </a:moveTo>
                  <a:lnTo>
                    <a:pt x="518777" y="213443"/>
                  </a:lnTo>
                  <a:lnTo>
                    <a:pt x="560623" y="213443"/>
                  </a:lnTo>
                  <a:lnTo>
                    <a:pt x="560623" y="171845"/>
                  </a:lnTo>
                  <a:close/>
                  <a:moveTo>
                    <a:pt x="0" y="127512"/>
                  </a:moveTo>
                  <a:lnTo>
                    <a:pt x="604816" y="127512"/>
                  </a:lnTo>
                  <a:lnTo>
                    <a:pt x="604816" y="471236"/>
                  </a:lnTo>
                  <a:lnTo>
                    <a:pt x="516235" y="471236"/>
                  </a:lnTo>
                  <a:lnTo>
                    <a:pt x="516235" y="343707"/>
                  </a:lnTo>
                  <a:lnTo>
                    <a:pt x="86039" y="343707"/>
                  </a:lnTo>
                  <a:lnTo>
                    <a:pt x="86039" y="471236"/>
                  </a:lnTo>
                  <a:lnTo>
                    <a:pt x="0" y="471236"/>
                  </a:lnTo>
                  <a:close/>
                  <a:moveTo>
                    <a:pt x="130405" y="0"/>
                  </a:moveTo>
                  <a:lnTo>
                    <a:pt x="474623" y="0"/>
                  </a:lnTo>
                  <a:lnTo>
                    <a:pt x="474623" y="85949"/>
                  </a:lnTo>
                  <a:lnTo>
                    <a:pt x="130405" y="85949"/>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22" name="iconfont-11899-5651567">
              <a:extLst>
                <a:ext uri="{FF2B5EF4-FFF2-40B4-BE49-F238E27FC236}">
                  <a16:creationId xmlns:a16="http://schemas.microsoft.com/office/drawing/2014/main" id="{5FAF3833-6754-CB7E-929A-94358BBD3ADC}"/>
                </a:ext>
              </a:extLst>
            </p:cNvPr>
            <p:cNvSpPr/>
            <p:nvPr/>
          </p:nvSpPr>
          <p:spPr>
            <a:xfrm>
              <a:off x="4317772" y="9551736"/>
              <a:ext cx="199633" cy="149857"/>
            </a:xfrm>
            <a:custGeom>
              <a:avLst/>
              <a:gdLst>
                <a:gd name="T0" fmla="*/ 649 w 10375"/>
                <a:gd name="T1" fmla="*/ 0 h 7781"/>
                <a:gd name="T2" fmla="*/ 9726 w 10375"/>
                <a:gd name="T3" fmla="*/ 0 h 7781"/>
                <a:gd name="T4" fmla="*/ 10375 w 10375"/>
                <a:gd name="T5" fmla="*/ 648 h 7781"/>
                <a:gd name="T6" fmla="*/ 10375 w 10375"/>
                <a:gd name="T7" fmla="*/ 7132 h 7781"/>
                <a:gd name="T8" fmla="*/ 9726 w 10375"/>
                <a:gd name="T9" fmla="*/ 7781 h 7781"/>
                <a:gd name="T10" fmla="*/ 649 w 10375"/>
                <a:gd name="T11" fmla="*/ 7781 h 7781"/>
                <a:gd name="T12" fmla="*/ 0 w 10375"/>
                <a:gd name="T13" fmla="*/ 7132 h 7781"/>
                <a:gd name="T14" fmla="*/ 0 w 10375"/>
                <a:gd name="T15" fmla="*/ 648 h 7781"/>
                <a:gd name="T16" fmla="*/ 649 w 10375"/>
                <a:gd name="T17" fmla="*/ 0 h 7781"/>
                <a:gd name="T18" fmla="*/ 649 w 10375"/>
                <a:gd name="T19" fmla="*/ 1296 h 7781"/>
                <a:gd name="T20" fmla="*/ 649 w 10375"/>
                <a:gd name="T21" fmla="*/ 1945 h 7781"/>
                <a:gd name="T22" fmla="*/ 5196 w 10375"/>
                <a:gd name="T23" fmla="*/ 4538 h 7781"/>
                <a:gd name="T24" fmla="*/ 9726 w 10375"/>
                <a:gd name="T25" fmla="*/ 1944 h 7781"/>
                <a:gd name="T26" fmla="*/ 9726 w 10375"/>
                <a:gd name="T27" fmla="*/ 1296 h 7781"/>
                <a:gd name="T28" fmla="*/ 5196 w 10375"/>
                <a:gd name="T29" fmla="*/ 3890 h 7781"/>
                <a:gd name="T30" fmla="*/ 649 w 10375"/>
                <a:gd name="T31" fmla="*/ 1296 h 7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75" h="7781">
                  <a:moveTo>
                    <a:pt x="649" y="0"/>
                  </a:moveTo>
                  <a:lnTo>
                    <a:pt x="9726" y="0"/>
                  </a:lnTo>
                  <a:cubicBezTo>
                    <a:pt x="10084" y="0"/>
                    <a:pt x="10375" y="290"/>
                    <a:pt x="10375" y="648"/>
                  </a:cubicBezTo>
                  <a:lnTo>
                    <a:pt x="10375" y="7132"/>
                  </a:lnTo>
                  <a:cubicBezTo>
                    <a:pt x="10375" y="7490"/>
                    <a:pt x="10085" y="7781"/>
                    <a:pt x="9726" y="7781"/>
                  </a:cubicBezTo>
                  <a:lnTo>
                    <a:pt x="649" y="7781"/>
                  </a:lnTo>
                  <a:cubicBezTo>
                    <a:pt x="291" y="7781"/>
                    <a:pt x="0" y="7491"/>
                    <a:pt x="0" y="7132"/>
                  </a:cubicBezTo>
                  <a:lnTo>
                    <a:pt x="0" y="648"/>
                  </a:lnTo>
                  <a:cubicBezTo>
                    <a:pt x="0" y="290"/>
                    <a:pt x="290" y="0"/>
                    <a:pt x="649" y="0"/>
                  </a:cubicBezTo>
                  <a:close/>
                  <a:moveTo>
                    <a:pt x="649" y="1296"/>
                  </a:moveTo>
                  <a:lnTo>
                    <a:pt x="649" y="1945"/>
                  </a:lnTo>
                  <a:lnTo>
                    <a:pt x="5196" y="4538"/>
                  </a:lnTo>
                  <a:lnTo>
                    <a:pt x="9726" y="1944"/>
                  </a:lnTo>
                  <a:lnTo>
                    <a:pt x="9726" y="1296"/>
                  </a:lnTo>
                  <a:lnTo>
                    <a:pt x="5196" y="3890"/>
                  </a:lnTo>
                  <a:lnTo>
                    <a:pt x="649" y="1296"/>
                  </a:lnTo>
                  <a:close/>
                </a:path>
              </a:pathLst>
            </a:custGeom>
            <a:solidFill>
              <a:schemeClr val="bg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pitchFamily="34" charset="0"/>
                <a:ea typeface="微软雅黑"/>
                <a:cs typeface="Arial" panose="020B0604020202020204" pitchFamily="34" charset="0"/>
              </a:endParaRPr>
            </a:p>
          </p:txBody>
        </p:sp>
        <p:sp>
          <p:nvSpPr>
            <p:cNvPr id="123" name="文本框 122">
              <a:extLst>
                <a:ext uri="{FF2B5EF4-FFF2-40B4-BE49-F238E27FC236}">
                  <a16:creationId xmlns:a16="http://schemas.microsoft.com/office/drawing/2014/main" id="{E80EA015-6848-E43F-C4DC-C1EBF2FE9B47}"/>
                </a:ext>
              </a:extLst>
            </p:cNvPr>
            <p:cNvSpPr txBox="1"/>
            <p:nvPr/>
          </p:nvSpPr>
          <p:spPr>
            <a:xfrm>
              <a:off x="220258" y="9213850"/>
              <a:ext cx="3492500" cy="292388"/>
            </a:xfrm>
            <a:prstGeom prst="rect">
              <a:avLst/>
            </a:prstGeom>
            <a:noFill/>
          </p:spPr>
          <p:txBody>
            <a:bodyPr wrap="square">
              <a:spAutoFit/>
            </a:bodyPr>
            <a:lstStyle/>
            <a:p>
              <a:r>
                <a:rPr lang="en-US" altLang="zh-CN" sz="1300" dirty="0">
                  <a:solidFill>
                    <a:schemeClr val="accent3">
                      <a:lumMod val="50000"/>
                    </a:schemeClr>
                  </a:solidFill>
                  <a:hlinkClick r:id="rId3"/>
                </a:rPr>
                <a:t>https://surfactant.alfa-chemistry.com/</a:t>
              </a:r>
              <a:r>
                <a:rPr lang="en-US" altLang="zh-CN" sz="1300" dirty="0">
                  <a:solidFill>
                    <a:schemeClr val="accent3">
                      <a:lumMod val="50000"/>
                    </a:schemeClr>
                  </a:solidFill>
                </a:rPr>
                <a:t> </a:t>
              </a:r>
              <a:endParaRPr lang="zh-CN" altLang="en-US" sz="1300" dirty="0">
                <a:solidFill>
                  <a:schemeClr val="accent3">
                    <a:lumMod val="50000"/>
                  </a:schemeClr>
                </a:solidFill>
              </a:endParaRPr>
            </a:p>
          </p:txBody>
        </p:sp>
        <p:sp>
          <p:nvSpPr>
            <p:cNvPr id="124" name="文本框 123">
              <a:extLst>
                <a:ext uri="{FF2B5EF4-FFF2-40B4-BE49-F238E27FC236}">
                  <a16:creationId xmlns:a16="http://schemas.microsoft.com/office/drawing/2014/main" id="{A326FF68-7970-E5C4-0B45-E55276066A7F}"/>
                </a:ext>
              </a:extLst>
            </p:cNvPr>
            <p:cNvSpPr txBox="1"/>
            <p:nvPr/>
          </p:nvSpPr>
          <p:spPr>
            <a:xfrm>
              <a:off x="220258" y="9439591"/>
              <a:ext cx="3659317" cy="323871"/>
            </a:xfrm>
            <a:prstGeom prst="rect">
              <a:avLst/>
            </a:prstGeom>
            <a:noFill/>
          </p:spPr>
          <p:txBody>
            <a:bodyPr wrap="square" rtlCol="0">
              <a:spAutoFit/>
            </a:bodyPr>
            <a:lstStyle/>
            <a:p>
              <a:pPr>
                <a:lnSpc>
                  <a:spcPct val="125000"/>
                </a:lnSpc>
              </a:pPr>
              <a:r>
                <a:rPr lang="fr-FR" altLang="zh-CN" sz="1300" dirty="0">
                  <a:solidFill>
                    <a:schemeClr val="bg2">
                      <a:lumMod val="25000"/>
                    </a:schemeClr>
                  </a:solidFill>
                </a:rPr>
                <a:t>101-5 Colin Dr, Holbrook, NY 11741</a:t>
              </a:r>
            </a:p>
          </p:txBody>
        </p:sp>
      </p:grpSp>
      <p:sp>
        <p:nvSpPr>
          <p:cNvPr id="54" name="文本框 53">
            <a:extLst>
              <a:ext uri="{FF2B5EF4-FFF2-40B4-BE49-F238E27FC236}">
                <a16:creationId xmlns:a16="http://schemas.microsoft.com/office/drawing/2014/main" id="{86B0F427-A529-826A-92AB-53D487F1B5D2}"/>
              </a:ext>
            </a:extLst>
          </p:cNvPr>
          <p:cNvSpPr txBox="1"/>
          <p:nvPr/>
        </p:nvSpPr>
        <p:spPr>
          <a:xfrm>
            <a:off x="355374" y="1555433"/>
            <a:ext cx="6149379" cy="1608389"/>
          </a:xfrm>
          <a:prstGeom prst="rect">
            <a:avLst/>
          </a:prstGeom>
          <a:noFill/>
        </p:spPr>
        <p:txBody>
          <a:bodyPr wrap="square">
            <a:spAutoFit/>
          </a:bodyPr>
          <a:lstStyle/>
          <a:p>
            <a:pPr>
              <a:lnSpc>
                <a:spcPct val="125000"/>
              </a:lnSpc>
            </a:pPr>
            <a:r>
              <a:rPr lang="en-US" altLang="zh-CN" sz="1600" dirty="0"/>
              <a:t>Alfa Chemistry's founding idea is to deliver professional services to its customers. Through our large product line, Alfa Chemistry has developed strong synthesis knowledge. Custom synthesis needs are met by utilizing our extensive technical knowledge and experience, as well as the usage of a wide range of facilities and equipment.</a:t>
            </a:r>
            <a:endParaRPr lang="zh-CN" altLang="en-US" sz="1600" dirty="0"/>
          </a:p>
        </p:txBody>
      </p:sp>
      <p:pic>
        <p:nvPicPr>
          <p:cNvPr id="58" name="图片 57">
            <a:extLst>
              <a:ext uri="{FF2B5EF4-FFF2-40B4-BE49-F238E27FC236}">
                <a16:creationId xmlns:a16="http://schemas.microsoft.com/office/drawing/2014/main" id="{8119F6EF-3634-0BA9-A1BF-21AE29BDDAEF}"/>
              </a:ext>
            </a:extLst>
          </p:cNvPr>
          <p:cNvPicPr>
            <a:picLocks noChangeAspect="1"/>
          </p:cNvPicPr>
          <p:nvPr/>
        </p:nvPicPr>
        <p:blipFill>
          <a:blip r:embed="rId4"/>
          <a:stretch>
            <a:fillRect/>
          </a:stretch>
        </p:blipFill>
        <p:spPr>
          <a:xfrm>
            <a:off x="406400" y="3264101"/>
            <a:ext cx="5933333" cy="2209524"/>
          </a:xfrm>
          <a:prstGeom prst="rect">
            <a:avLst/>
          </a:prstGeom>
        </p:spPr>
      </p:pic>
      <p:sp>
        <p:nvSpPr>
          <p:cNvPr id="59" name="文本框 58">
            <a:extLst>
              <a:ext uri="{FF2B5EF4-FFF2-40B4-BE49-F238E27FC236}">
                <a16:creationId xmlns:a16="http://schemas.microsoft.com/office/drawing/2014/main" id="{8C57DF44-3CCB-2105-BB85-08BE761DF624}"/>
              </a:ext>
            </a:extLst>
          </p:cNvPr>
          <p:cNvSpPr txBox="1"/>
          <p:nvPr/>
        </p:nvSpPr>
        <p:spPr>
          <a:xfrm>
            <a:off x="341603" y="7303769"/>
            <a:ext cx="6149379" cy="685059"/>
          </a:xfrm>
          <a:prstGeom prst="rect">
            <a:avLst/>
          </a:prstGeom>
          <a:noFill/>
        </p:spPr>
        <p:txBody>
          <a:bodyPr wrap="square">
            <a:spAutoFit/>
          </a:bodyPr>
          <a:lstStyle/>
          <a:p>
            <a:pPr>
              <a:lnSpc>
                <a:spcPct val="125000"/>
              </a:lnSpc>
            </a:pPr>
            <a:r>
              <a:rPr lang="en-US" altLang="zh-CN" sz="1600" dirty="0"/>
              <a:t>To learn more about our specialized services and how we can help you fulfill your business objectives, please contact Alfa Chemistry.</a:t>
            </a:r>
            <a:endParaRPr lang="zh-CN" altLang="en-US" sz="1600" dirty="0"/>
          </a:p>
        </p:txBody>
      </p:sp>
      <p:sp>
        <p:nvSpPr>
          <p:cNvPr id="61" name="文本框 60">
            <a:extLst>
              <a:ext uri="{FF2B5EF4-FFF2-40B4-BE49-F238E27FC236}">
                <a16:creationId xmlns:a16="http://schemas.microsoft.com/office/drawing/2014/main" id="{95CAE925-EE3B-ECD4-1E74-D3EA205A3F94}"/>
              </a:ext>
            </a:extLst>
          </p:cNvPr>
          <p:cNvSpPr txBox="1"/>
          <p:nvPr/>
        </p:nvSpPr>
        <p:spPr>
          <a:xfrm>
            <a:off x="615197" y="5734638"/>
            <a:ext cx="4411766" cy="1295868"/>
          </a:xfrm>
          <a:prstGeom prst="rect">
            <a:avLst/>
          </a:prstGeom>
          <a:noFill/>
        </p:spPr>
        <p:txBody>
          <a:bodyPr wrap="square">
            <a:spAutoFit/>
          </a:bodyPr>
          <a:lstStyle/>
          <a:p>
            <a:pPr>
              <a:lnSpc>
                <a:spcPct val="150000"/>
              </a:lnSpc>
            </a:pPr>
            <a:r>
              <a:rPr lang="en-US" altLang="zh-CN" dirty="0"/>
              <a:t>Well-trained chemists and technicians</a:t>
            </a:r>
          </a:p>
          <a:p>
            <a:pPr>
              <a:lnSpc>
                <a:spcPct val="150000"/>
              </a:lnSpc>
            </a:pPr>
            <a:r>
              <a:rPr lang="en-US" altLang="zh-CN" dirty="0"/>
              <a:t>Rich expertise in the field of surfactants</a:t>
            </a:r>
          </a:p>
          <a:p>
            <a:pPr>
              <a:lnSpc>
                <a:spcPct val="150000"/>
              </a:lnSpc>
            </a:pPr>
            <a:r>
              <a:rPr lang="en-US" altLang="zh-CN" dirty="0"/>
              <a:t>Fully equipped laboratory</a:t>
            </a:r>
            <a:endParaRPr lang="zh-CN" altLang="en-US" dirty="0"/>
          </a:p>
        </p:txBody>
      </p:sp>
      <p:sp>
        <p:nvSpPr>
          <p:cNvPr id="62" name="Freeform 16">
            <a:extLst>
              <a:ext uri="{FF2B5EF4-FFF2-40B4-BE49-F238E27FC236}">
                <a16:creationId xmlns:a16="http://schemas.microsoft.com/office/drawing/2014/main" id="{74CB6DF2-92C2-4223-311A-478BB760B999}"/>
              </a:ext>
            </a:extLst>
          </p:cNvPr>
          <p:cNvSpPr>
            <a:spLocks noEditPoints="1"/>
          </p:cNvSpPr>
          <p:nvPr/>
        </p:nvSpPr>
        <p:spPr bwMode="auto">
          <a:xfrm>
            <a:off x="426626" y="5836849"/>
            <a:ext cx="227283" cy="309512"/>
          </a:xfrm>
          <a:custGeom>
            <a:avLst/>
            <a:gdLst>
              <a:gd name="T0" fmla="*/ 129 w 637"/>
              <a:gd name="T1" fmla="*/ 322 h 867"/>
              <a:gd name="T2" fmla="*/ 196 w 637"/>
              <a:gd name="T3" fmla="*/ 480 h 867"/>
              <a:gd name="T4" fmla="*/ 250 w 637"/>
              <a:gd name="T5" fmla="*/ 607 h 867"/>
              <a:gd name="T6" fmla="*/ 373 w 637"/>
              <a:gd name="T7" fmla="*/ 610 h 867"/>
              <a:gd name="T8" fmla="*/ 400 w 637"/>
              <a:gd name="T9" fmla="*/ 560 h 867"/>
              <a:gd name="T10" fmla="*/ 469 w 637"/>
              <a:gd name="T11" fmla="*/ 433 h 867"/>
              <a:gd name="T12" fmla="*/ 319 w 637"/>
              <a:gd name="T13" fmla="*/ 132 h 867"/>
              <a:gd name="T14" fmla="*/ 264 w 637"/>
              <a:gd name="T15" fmla="*/ 650 h 867"/>
              <a:gd name="T16" fmla="*/ 201 w 637"/>
              <a:gd name="T17" fmla="*/ 578 h 867"/>
              <a:gd name="T18" fmla="*/ 135 w 637"/>
              <a:gd name="T19" fmla="*/ 455 h 867"/>
              <a:gd name="T20" fmla="*/ 319 w 637"/>
              <a:gd name="T21" fmla="*/ 92 h 867"/>
              <a:gd name="T22" fmla="*/ 502 w 637"/>
              <a:gd name="T23" fmla="*/ 455 h 867"/>
              <a:gd name="T24" fmla="*/ 436 w 637"/>
              <a:gd name="T25" fmla="*/ 578 h 867"/>
              <a:gd name="T26" fmla="*/ 373 w 637"/>
              <a:gd name="T27" fmla="*/ 650 h 867"/>
              <a:gd name="T28" fmla="*/ 228 w 637"/>
              <a:gd name="T29" fmla="*/ 777 h 867"/>
              <a:gd name="T30" fmla="*/ 382 w 637"/>
              <a:gd name="T31" fmla="*/ 807 h 867"/>
              <a:gd name="T32" fmla="*/ 382 w 637"/>
              <a:gd name="T33" fmla="*/ 748 h 867"/>
              <a:gd name="T34" fmla="*/ 246 w 637"/>
              <a:gd name="T35" fmla="*/ 796 h 867"/>
              <a:gd name="T36" fmla="*/ 394 w 637"/>
              <a:gd name="T37" fmla="*/ 796 h 867"/>
              <a:gd name="T38" fmla="*/ 413 w 637"/>
              <a:gd name="T39" fmla="*/ 777 h 867"/>
              <a:gd name="T40" fmla="*/ 228 w 637"/>
              <a:gd name="T41" fmla="*/ 685 h 867"/>
              <a:gd name="T42" fmla="*/ 413 w 637"/>
              <a:gd name="T43" fmla="*/ 777 h 867"/>
              <a:gd name="T44" fmla="*/ 411 w 637"/>
              <a:gd name="T45" fmla="*/ 362 h 867"/>
              <a:gd name="T46" fmla="*/ 349 w 637"/>
              <a:gd name="T47" fmla="*/ 424 h 867"/>
              <a:gd name="T48" fmla="*/ 288 w 637"/>
              <a:gd name="T49" fmla="*/ 424 h 867"/>
              <a:gd name="T50" fmla="*/ 226 w 637"/>
              <a:gd name="T51" fmla="*/ 362 h 867"/>
              <a:gd name="T52" fmla="*/ 226 w 637"/>
              <a:gd name="T53" fmla="*/ 302 h 867"/>
              <a:gd name="T54" fmla="*/ 288 w 637"/>
              <a:gd name="T55" fmla="*/ 239 h 867"/>
              <a:gd name="T56" fmla="*/ 349 w 637"/>
              <a:gd name="T57" fmla="*/ 239 h 867"/>
              <a:gd name="T58" fmla="*/ 411 w 637"/>
              <a:gd name="T59" fmla="*/ 302 h 867"/>
              <a:gd name="T60" fmla="*/ 612 w 637"/>
              <a:gd name="T61" fmla="*/ 293 h 867"/>
              <a:gd name="T62" fmla="*/ 579 w 637"/>
              <a:gd name="T63" fmla="*/ 322 h 867"/>
              <a:gd name="T64" fmla="*/ 612 w 637"/>
              <a:gd name="T65" fmla="*/ 341 h 867"/>
              <a:gd name="T66" fmla="*/ 612 w 637"/>
              <a:gd name="T67" fmla="*/ 293 h 867"/>
              <a:gd name="T68" fmla="*/ 542 w 637"/>
              <a:gd name="T69" fmla="*/ 128 h 867"/>
              <a:gd name="T70" fmla="*/ 508 w 637"/>
              <a:gd name="T71" fmla="*/ 94 h 867"/>
              <a:gd name="T72" fmla="*/ 518 w 637"/>
              <a:gd name="T73" fmla="*/ 152 h 867"/>
              <a:gd name="T74" fmla="*/ 342 w 637"/>
              <a:gd name="T75" fmla="*/ 61 h 867"/>
              <a:gd name="T76" fmla="*/ 318 w 637"/>
              <a:gd name="T77" fmla="*/ 0 h 867"/>
              <a:gd name="T78" fmla="*/ 294 w 637"/>
              <a:gd name="T79" fmla="*/ 61 h 867"/>
              <a:gd name="T80" fmla="*/ 117 w 637"/>
              <a:gd name="T81" fmla="*/ 155 h 867"/>
              <a:gd name="T82" fmla="*/ 127 w 637"/>
              <a:gd name="T83" fmla="*/ 98 h 867"/>
              <a:gd name="T84" fmla="*/ 94 w 637"/>
              <a:gd name="T85" fmla="*/ 132 h 867"/>
              <a:gd name="T86" fmla="*/ 57 w 637"/>
              <a:gd name="T87" fmla="*/ 322 h 867"/>
              <a:gd name="T88" fmla="*/ 25 w 637"/>
              <a:gd name="T89" fmla="*/ 293 h 867"/>
              <a:gd name="T90" fmla="*/ 25 w 637"/>
              <a:gd name="T91" fmla="*/ 341 h 867"/>
              <a:gd name="T92" fmla="*/ 57 w 637"/>
              <a:gd name="T93" fmla="*/ 322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7" h="867">
                <a:moveTo>
                  <a:pt x="319" y="132"/>
                </a:moveTo>
                <a:cubicBezTo>
                  <a:pt x="214" y="132"/>
                  <a:pt x="129" y="217"/>
                  <a:pt x="129" y="322"/>
                </a:cubicBezTo>
                <a:cubicBezTo>
                  <a:pt x="129" y="372"/>
                  <a:pt x="168" y="432"/>
                  <a:pt x="168" y="433"/>
                </a:cubicBezTo>
                <a:cubicBezTo>
                  <a:pt x="177" y="446"/>
                  <a:pt x="189" y="466"/>
                  <a:pt x="196" y="480"/>
                </a:cubicBezTo>
                <a:lnTo>
                  <a:pt x="237" y="560"/>
                </a:lnTo>
                <a:cubicBezTo>
                  <a:pt x="244" y="575"/>
                  <a:pt x="250" y="595"/>
                  <a:pt x="250" y="607"/>
                </a:cubicBezTo>
                <a:cubicBezTo>
                  <a:pt x="251" y="607"/>
                  <a:pt x="255" y="610"/>
                  <a:pt x="264" y="610"/>
                </a:cubicBezTo>
                <a:lnTo>
                  <a:pt x="373" y="610"/>
                </a:lnTo>
                <a:cubicBezTo>
                  <a:pt x="382" y="610"/>
                  <a:pt x="386" y="607"/>
                  <a:pt x="387" y="606"/>
                </a:cubicBezTo>
                <a:cubicBezTo>
                  <a:pt x="387" y="595"/>
                  <a:pt x="393" y="575"/>
                  <a:pt x="400" y="560"/>
                </a:cubicBezTo>
                <a:lnTo>
                  <a:pt x="441" y="480"/>
                </a:lnTo>
                <a:cubicBezTo>
                  <a:pt x="448" y="467"/>
                  <a:pt x="461" y="445"/>
                  <a:pt x="469" y="433"/>
                </a:cubicBezTo>
                <a:cubicBezTo>
                  <a:pt x="483" y="412"/>
                  <a:pt x="508" y="362"/>
                  <a:pt x="508" y="322"/>
                </a:cubicBezTo>
                <a:cubicBezTo>
                  <a:pt x="508" y="217"/>
                  <a:pt x="423" y="132"/>
                  <a:pt x="319" y="132"/>
                </a:cubicBezTo>
                <a:close/>
                <a:moveTo>
                  <a:pt x="373" y="650"/>
                </a:moveTo>
                <a:lnTo>
                  <a:pt x="264" y="650"/>
                </a:lnTo>
                <a:cubicBezTo>
                  <a:pt x="234" y="650"/>
                  <a:pt x="211" y="631"/>
                  <a:pt x="211" y="607"/>
                </a:cubicBezTo>
                <a:cubicBezTo>
                  <a:pt x="211" y="603"/>
                  <a:pt x="207" y="590"/>
                  <a:pt x="201" y="578"/>
                </a:cubicBezTo>
                <a:lnTo>
                  <a:pt x="160" y="498"/>
                </a:lnTo>
                <a:cubicBezTo>
                  <a:pt x="154" y="486"/>
                  <a:pt x="143" y="466"/>
                  <a:pt x="135" y="455"/>
                </a:cubicBezTo>
                <a:cubicBezTo>
                  <a:pt x="130" y="448"/>
                  <a:pt x="89" y="383"/>
                  <a:pt x="89" y="322"/>
                </a:cubicBezTo>
                <a:cubicBezTo>
                  <a:pt x="89" y="195"/>
                  <a:pt x="192" y="92"/>
                  <a:pt x="319" y="92"/>
                </a:cubicBezTo>
                <a:cubicBezTo>
                  <a:pt x="445" y="92"/>
                  <a:pt x="548" y="195"/>
                  <a:pt x="548" y="322"/>
                </a:cubicBezTo>
                <a:cubicBezTo>
                  <a:pt x="548" y="382"/>
                  <a:pt x="507" y="447"/>
                  <a:pt x="502" y="455"/>
                </a:cubicBezTo>
                <a:cubicBezTo>
                  <a:pt x="495" y="466"/>
                  <a:pt x="483" y="486"/>
                  <a:pt x="477" y="498"/>
                </a:cubicBezTo>
                <a:lnTo>
                  <a:pt x="436" y="578"/>
                </a:lnTo>
                <a:cubicBezTo>
                  <a:pt x="430" y="590"/>
                  <a:pt x="427" y="603"/>
                  <a:pt x="426" y="607"/>
                </a:cubicBezTo>
                <a:cubicBezTo>
                  <a:pt x="426" y="631"/>
                  <a:pt x="403" y="650"/>
                  <a:pt x="373" y="650"/>
                </a:cubicBezTo>
                <a:close/>
                <a:moveTo>
                  <a:pt x="258" y="748"/>
                </a:moveTo>
                <a:cubicBezTo>
                  <a:pt x="241" y="748"/>
                  <a:pt x="228" y="761"/>
                  <a:pt x="228" y="777"/>
                </a:cubicBezTo>
                <a:cubicBezTo>
                  <a:pt x="228" y="794"/>
                  <a:pt x="241" y="807"/>
                  <a:pt x="258" y="807"/>
                </a:cubicBezTo>
                <a:lnTo>
                  <a:pt x="382" y="807"/>
                </a:lnTo>
                <a:cubicBezTo>
                  <a:pt x="399" y="807"/>
                  <a:pt x="413" y="794"/>
                  <a:pt x="413" y="777"/>
                </a:cubicBezTo>
                <a:cubicBezTo>
                  <a:pt x="413" y="761"/>
                  <a:pt x="399" y="748"/>
                  <a:pt x="382" y="748"/>
                </a:cubicBezTo>
                <a:lnTo>
                  <a:pt x="258" y="748"/>
                </a:lnTo>
                <a:close/>
                <a:moveTo>
                  <a:pt x="246" y="796"/>
                </a:moveTo>
                <a:cubicBezTo>
                  <a:pt x="248" y="835"/>
                  <a:pt x="280" y="867"/>
                  <a:pt x="320" y="867"/>
                </a:cubicBezTo>
                <a:cubicBezTo>
                  <a:pt x="360" y="867"/>
                  <a:pt x="393" y="835"/>
                  <a:pt x="394" y="796"/>
                </a:cubicBezTo>
                <a:lnTo>
                  <a:pt x="246" y="796"/>
                </a:lnTo>
                <a:close/>
                <a:moveTo>
                  <a:pt x="413" y="777"/>
                </a:moveTo>
                <a:lnTo>
                  <a:pt x="228" y="777"/>
                </a:lnTo>
                <a:lnTo>
                  <a:pt x="228" y="685"/>
                </a:lnTo>
                <a:lnTo>
                  <a:pt x="413" y="685"/>
                </a:lnTo>
                <a:lnTo>
                  <a:pt x="413" y="777"/>
                </a:lnTo>
                <a:close/>
                <a:moveTo>
                  <a:pt x="441" y="332"/>
                </a:moveTo>
                <a:cubicBezTo>
                  <a:pt x="441" y="348"/>
                  <a:pt x="428" y="362"/>
                  <a:pt x="411" y="362"/>
                </a:cubicBezTo>
                <a:lnTo>
                  <a:pt x="349" y="362"/>
                </a:lnTo>
                <a:lnTo>
                  <a:pt x="349" y="424"/>
                </a:lnTo>
                <a:cubicBezTo>
                  <a:pt x="349" y="441"/>
                  <a:pt x="335" y="455"/>
                  <a:pt x="319" y="455"/>
                </a:cubicBezTo>
                <a:cubicBezTo>
                  <a:pt x="302" y="455"/>
                  <a:pt x="288" y="441"/>
                  <a:pt x="288" y="424"/>
                </a:cubicBezTo>
                <a:lnTo>
                  <a:pt x="288" y="362"/>
                </a:lnTo>
                <a:lnTo>
                  <a:pt x="226" y="362"/>
                </a:lnTo>
                <a:cubicBezTo>
                  <a:pt x="209" y="362"/>
                  <a:pt x="196" y="348"/>
                  <a:pt x="196" y="332"/>
                </a:cubicBezTo>
                <a:cubicBezTo>
                  <a:pt x="196" y="315"/>
                  <a:pt x="209" y="302"/>
                  <a:pt x="226" y="302"/>
                </a:cubicBezTo>
                <a:lnTo>
                  <a:pt x="288" y="302"/>
                </a:lnTo>
                <a:lnTo>
                  <a:pt x="288" y="239"/>
                </a:lnTo>
                <a:cubicBezTo>
                  <a:pt x="288" y="223"/>
                  <a:pt x="302" y="209"/>
                  <a:pt x="319" y="209"/>
                </a:cubicBezTo>
                <a:cubicBezTo>
                  <a:pt x="335" y="209"/>
                  <a:pt x="349" y="223"/>
                  <a:pt x="349" y="239"/>
                </a:cubicBezTo>
                <a:lnTo>
                  <a:pt x="349" y="302"/>
                </a:lnTo>
                <a:lnTo>
                  <a:pt x="411" y="302"/>
                </a:lnTo>
                <a:cubicBezTo>
                  <a:pt x="428" y="302"/>
                  <a:pt x="441" y="315"/>
                  <a:pt x="441" y="332"/>
                </a:cubicBezTo>
                <a:close/>
                <a:moveTo>
                  <a:pt x="612" y="293"/>
                </a:moveTo>
                <a:lnTo>
                  <a:pt x="578" y="293"/>
                </a:lnTo>
                <a:cubicBezTo>
                  <a:pt x="579" y="302"/>
                  <a:pt x="579" y="312"/>
                  <a:pt x="579" y="322"/>
                </a:cubicBezTo>
                <a:cubicBezTo>
                  <a:pt x="579" y="328"/>
                  <a:pt x="579" y="334"/>
                  <a:pt x="578" y="341"/>
                </a:cubicBezTo>
                <a:lnTo>
                  <a:pt x="612" y="341"/>
                </a:lnTo>
                <a:cubicBezTo>
                  <a:pt x="626" y="341"/>
                  <a:pt x="637" y="330"/>
                  <a:pt x="637" y="317"/>
                </a:cubicBezTo>
                <a:cubicBezTo>
                  <a:pt x="637" y="304"/>
                  <a:pt x="626" y="293"/>
                  <a:pt x="612" y="293"/>
                </a:cubicBezTo>
                <a:close/>
                <a:moveTo>
                  <a:pt x="518" y="152"/>
                </a:moveTo>
                <a:lnTo>
                  <a:pt x="542" y="128"/>
                </a:lnTo>
                <a:cubicBezTo>
                  <a:pt x="552" y="118"/>
                  <a:pt x="552" y="103"/>
                  <a:pt x="543" y="93"/>
                </a:cubicBezTo>
                <a:cubicBezTo>
                  <a:pt x="534" y="84"/>
                  <a:pt x="518" y="84"/>
                  <a:pt x="508" y="94"/>
                </a:cubicBezTo>
                <a:lnTo>
                  <a:pt x="484" y="119"/>
                </a:lnTo>
                <a:cubicBezTo>
                  <a:pt x="496" y="129"/>
                  <a:pt x="507" y="140"/>
                  <a:pt x="518" y="152"/>
                </a:cubicBezTo>
                <a:close/>
                <a:moveTo>
                  <a:pt x="318" y="60"/>
                </a:moveTo>
                <a:cubicBezTo>
                  <a:pt x="326" y="60"/>
                  <a:pt x="334" y="61"/>
                  <a:pt x="342" y="61"/>
                </a:cubicBezTo>
                <a:lnTo>
                  <a:pt x="342" y="25"/>
                </a:lnTo>
                <a:cubicBezTo>
                  <a:pt x="342" y="11"/>
                  <a:pt x="331" y="0"/>
                  <a:pt x="318" y="0"/>
                </a:cubicBezTo>
                <a:cubicBezTo>
                  <a:pt x="305" y="0"/>
                  <a:pt x="294" y="11"/>
                  <a:pt x="294" y="25"/>
                </a:cubicBezTo>
                <a:lnTo>
                  <a:pt x="294" y="61"/>
                </a:lnTo>
                <a:cubicBezTo>
                  <a:pt x="302" y="61"/>
                  <a:pt x="310" y="60"/>
                  <a:pt x="318" y="60"/>
                </a:cubicBezTo>
                <a:close/>
                <a:moveTo>
                  <a:pt x="117" y="155"/>
                </a:moveTo>
                <a:cubicBezTo>
                  <a:pt x="127" y="143"/>
                  <a:pt x="138" y="132"/>
                  <a:pt x="151" y="122"/>
                </a:cubicBezTo>
                <a:lnTo>
                  <a:pt x="127" y="98"/>
                </a:lnTo>
                <a:cubicBezTo>
                  <a:pt x="118" y="89"/>
                  <a:pt x="102" y="88"/>
                  <a:pt x="93" y="98"/>
                </a:cubicBezTo>
                <a:cubicBezTo>
                  <a:pt x="84" y="107"/>
                  <a:pt x="84" y="122"/>
                  <a:pt x="94" y="132"/>
                </a:cubicBezTo>
                <a:lnTo>
                  <a:pt x="117" y="155"/>
                </a:lnTo>
                <a:close/>
                <a:moveTo>
                  <a:pt x="57" y="322"/>
                </a:moveTo>
                <a:cubicBezTo>
                  <a:pt x="57" y="312"/>
                  <a:pt x="58" y="302"/>
                  <a:pt x="59" y="293"/>
                </a:cubicBezTo>
                <a:lnTo>
                  <a:pt x="25" y="293"/>
                </a:lnTo>
                <a:cubicBezTo>
                  <a:pt x="11" y="293"/>
                  <a:pt x="0" y="304"/>
                  <a:pt x="0" y="317"/>
                </a:cubicBezTo>
                <a:cubicBezTo>
                  <a:pt x="0" y="330"/>
                  <a:pt x="11" y="341"/>
                  <a:pt x="25" y="341"/>
                </a:cubicBezTo>
                <a:lnTo>
                  <a:pt x="58" y="341"/>
                </a:lnTo>
                <a:cubicBezTo>
                  <a:pt x="57" y="334"/>
                  <a:pt x="57" y="328"/>
                  <a:pt x="57" y="322"/>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ndParaRPr>
          </a:p>
        </p:txBody>
      </p:sp>
      <p:sp>
        <p:nvSpPr>
          <p:cNvPr id="63" name="Freeform 16">
            <a:extLst>
              <a:ext uri="{FF2B5EF4-FFF2-40B4-BE49-F238E27FC236}">
                <a16:creationId xmlns:a16="http://schemas.microsoft.com/office/drawing/2014/main" id="{7921C232-AE7C-E435-6ECD-F53ED95C2432}"/>
              </a:ext>
            </a:extLst>
          </p:cNvPr>
          <p:cNvSpPr>
            <a:spLocks noEditPoints="1"/>
          </p:cNvSpPr>
          <p:nvPr/>
        </p:nvSpPr>
        <p:spPr bwMode="auto">
          <a:xfrm>
            <a:off x="426625" y="6281064"/>
            <a:ext cx="227283" cy="309512"/>
          </a:xfrm>
          <a:custGeom>
            <a:avLst/>
            <a:gdLst>
              <a:gd name="T0" fmla="*/ 129 w 637"/>
              <a:gd name="T1" fmla="*/ 322 h 867"/>
              <a:gd name="T2" fmla="*/ 196 w 637"/>
              <a:gd name="T3" fmla="*/ 480 h 867"/>
              <a:gd name="T4" fmla="*/ 250 w 637"/>
              <a:gd name="T5" fmla="*/ 607 h 867"/>
              <a:gd name="T6" fmla="*/ 373 w 637"/>
              <a:gd name="T7" fmla="*/ 610 h 867"/>
              <a:gd name="T8" fmla="*/ 400 w 637"/>
              <a:gd name="T9" fmla="*/ 560 h 867"/>
              <a:gd name="T10" fmla="*/ 469 w 637"/>
              <a:gd name="T11" fmla="*/ 433 h 867"/>
              <a:gd name="T12" fmla="*/ 319 w 637"/>
              <a:gd name="T13" fmla="*/ 132 h 867"/>
              <a:gd name="T14" fmla="*/ 264 w 637"/>
              <a:gd name="T15" fmla="*/ 650 h 867"/>
              <a:gd name="T16" fmla="*/ 201 w 637"/>
              <a:gd name="T17" fmla="*/ 578 h 867"/>
              <a:gd name="T18" fmla="*/ 135 w 637"/>
              <a:gd name="T19" fmla="*/ 455 h 867"/>
              <a:gd name="T20" fmla="*/ 319 w 637"/>
              <a:gd name="T21" fmla="*/ 92 h 867"/>
              <a:gd name="T22" fmla="*/ 502 w 637"/>
              <a:gd name="T23" fmla="*/ 455 h 867"/>
              <a:gd name="T24" fmla="*/ 436 w 637"/>
              <a:gd name="T25" fmla="*/ 578 h 867"/>
              <a:gd name="T26" fmla="*/ 373 w 637"/>
              <a:gd name="T27" fmla="*/ 650 h 867"/>
              <a:gd name="T28" fmla="*/ 228 w 637"/>
              <a:gd name="T29" fmla="*/ 777 h 867"/>
              <a:gd name="T30" fmla="*/ 382 w 637"/>
              <a:gd name="T31" fmla="*/ 807 h 867"/>
              <a:gd name="T32" fmla="*/ 382 w 637"/>
              <a:gd name="T33" fmla="*/ 748 h 867"/>
              <a:gd name="T34" fmla="*/ 246 w 637"/>
              <a:gd name="T35" fmla="*/ 796 h 867"/>
              <a:gd name="T36" fmla="*/ 394 w 637"/>
              <a:gd name="T37" fmla="*/ 796 h 867"/>
              <a:gd name="T38" fmla="*/ 413 w 637"/>
              <a:gd name="T39" fmla="*/ 777 h 867"/>
              <a:gd name="T40" fmla="*/ 228 w 637"/>
              <a:gd name="T41" fmla="*/ 685 h 867"/>
              <a:gd name="T42" fmla="*/ 413 w 637"/>
              <a:gd name="T43" fmla="*/ 777 h 867"/>
              <a:gd name="T44" fmla="*/ 411 w 637"/>
              <a:gd name="T45" fmla="*/ 362 h 867"/>
              <a:gd name="T46" fmla="*/ 349 w 637"/>
              <a:gd name="T47" fmla="*/ 424 h 867"/>
              <a:gd name="T48" fmla="*/ 288 w 637"/>
              <a:gd name="T49" fmla="*/ 424 h 867"/>
              <a:gd name="T50" fmla="*/ 226 w 637"/>
              <a:gd name="T51" fmla="*/ 362 h 867"/>
              <a:gd name="T52" fmla="*/ 226 w 637"/>
              <a:gd name="T53" fmla="*/ 302 h 867"/>
              <a:gd name="T54" fmla="*/ 288 w 637"/>
              <a:gd name="T55" fmla="*/ 239 h 867"/>
              <a:gd name="T56" fmla="*/ 349 w 637"/>
              <a:gd name="T57" fmla="*/ 239 h 867"/>
              <a:gd name="T58" fmla="*/ 411 w 637"/>
              <a:gd name="T59" fmla="*/ 302 h 867"/>
              <a:gd name="T60" fmla="*/ 612 w 637"/>
              <a:gd name="T61" fmla="*/ 293 h 867"/>
              <a:gd name="T62" fmla="*/ 579 w 637"/>
              <a:gd name="T63" fmla="*/ 322 h 867"/>
              <a:gd name="T64" fmla="*/ 612 w 637"/>
              <a:gd name="T65" fmla="*/ 341 h 867"/>
              <a:gd name="T66" fmla="*/ 612 w 637"/>
              <a:gd name="T67" fmla="*/ 293 h 867"/>
              <a:gd name="T68" fmla="*/ 542 w 637"/>
              <a:gd name="T69" fmla="*/ 128 h 867"/>
              <a:gd name="T70" fmla="*/ 508 w 637"/>
              <a:gd name="T71" fmla="*/ 94 h 867"/>
              <a:gd name="T72" fmla="*/ 518 w 637"/>
              <a:gd name="T73" fmla="*/ 152 h 867"/>
              <a:gd name="T74" fmla="*/ 342 w 637"/>
              <a:gd name="T75" fmla="*/ 61 h 867"/>
              <a:gd name="T76" fmla="*/ 318 w 637"/>
              <a:gd name="T77" fmla="*/ 0 h 867"/>
              <a:gd name="T78" fmla="*/ 294 w 637"/>
              <a:gd name="T79" fmla="*/ 61 h 867"/>
              <a:gd name="T80" fmla="*/ 117 w 637"/>
              <a:gd name="T81" fmla="*/ 155 h 867"/>
              <a:gd name="T82" fmla="*/ 127 w 637"/>
              <a:gd name="T83" fmla="*/ 98 h 867"/>
              <a:gd name="T84" fmla="*/ 94 w 637"/>
              <a:gd name="T85" fmla="*/ 132 h 867"/>
              <a:gd name="T86" fmla="*/ 57 w 637"/>
              <a:gd name="T87" fmla="*/ 322 h 867"/>
              <a:gd name="T88" fmla="*/ 25 w 637"/>
              <a:gd name="T89" fmla="*/ 293 h 867"/>
              <a:gd name="T90" fmla="*/ 25 w 637"/>
              <a:gd name="T91" fmla="*/ 341 h 867"/>
              <a:gd name="T92" fmla="*/ 57 w 637"/>
              <a:gd name="T93" fmla="*/ 322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7" h="867">
                <a:moveTo>
                  <a:pt x="319" y="132"/>
                </a:moveTo>
                <a:cubicBezTo>
                  <a:pt x="214" y="132"/>
                  <a:pt x="129" y="217"/>
                  <a:pt x="129" y="322"/>
                </a:cubicBezTo>
                <a:cubicBezTo>
                  <a:pt x="129" y="372"/>
                  <a:pt x="168" y="432"/>
                  <a:pt x="168" y="433"/>
                </a:cubicBezTo>
                <a:cubicBezTo>
                  <a:pt x="177" y="446"/>
                  <a:pt x="189" y="466"/>
                  <a:pt x="196" y="480"/>
                </a:cubicBezTo>
                <a:lnTo>
                  <a:pt x="237" y="560"/>
                </a:lnTo>
                <a:cubicBezTo>
                  <a:pt x="244" y="575"/>
                  <a:pt x="250" y="595"/>
                  <a:pt x="250" y="607"/>
                </a:cubicBezTo>
                <a:cubicBezTo>
                  <a:pt x="251" y="607"/>
                  <a:pt x="255" y="610"/>
                  <a:pt x="264" y="610"/>
                </a:cubicBezTo>
                <a:lnTo>
                  <a:pt x="373" y="610"/>
                </a:lnTo>
                <a:cubicBezTo>
                  <a:pt x="382" y="610"/>
                  <a:pt x="386" y="607"/>
                  <a:pt x="387" y="606"/>
                </a:cubicBezTo>
                <a:cubicBezTo>
                  <a:pt x="387" y="595"/>
                  <a:pt x="393" y="575"/>
                  <a:pt x="400" y="560"/>
                </a:cubicBezTo>
                <a:lnTo>
                  <a:pt x="441" y="480"/>
                </a:lnTo>
                <a:cubicBezTo>
                  <a:pt x="448" y="467"/>
                  <a:pt x="461" y="445"/>
                  <a:pt x="469" y="433"/>
                </a:cubicBezTo>
                <a:cubicBezTo>
                  <a:pt x="483" y="412"/>
                  <a:pt x="508" y="362"/>
                  <a:pt x="508" y="322"/>
                </a:cubicBezTo>
                <a:cubicBezTo>
                  <a:pt x="508" y="217"/>
                  <a:pt x="423" y="132"/>
                  <a:pt x="319" y="132"/>
                </a:cubicBezTo>
                <a:close/>
                <a:moveTo>
                  <a:pt x="373" y="650"/>
                </a:moveTo>
                <a:lnTo>
                  <a:pt x="264" y="650"/>
                </a:lnTo>
                <a:cubicBezTo>
                  <a:pt x="234" y="650"/>
                  <a:pt x="211" y="631"/>
                  <a:pt x="211" y="607"/>
                </a:cubicBezTo>
                <a:cubicBezTo>
                  <a:pt x="211" y="603"/>
                  <a:pt x="207" y="590"/>
                  <a:pt x="201" y="578"/>
                </a:cubicBezTo>
                <a:lnTo>
                  <a:pt x="160" y="498"/>
                </a:lnTo>
                <a:cubicBezTo>
                  <a:pt x="154" y="486"/>
                  <a:pt x="143" y="466"/>
                  <a:pt x="135" y="455"/>
                </a:cubicBezTo>
                <a:cubicBezTo>
                  <a:pt x="130" y="448"/>
                  <a:pt x="89" y="383"/>
                  <a:pt x="89" y="322"/>
                </a:cubicBezTo>
                <a:cubicBezTo>
                  <a:pt x="89" y="195"/>
                  <a:pt x="192" y="92"/>
                  <a:pt x="319" y="92"/>
                </a:cubicBezTo>
                <a:cubicBezTo>
                  <a:pt x="445" y="92"/>
                  <a:pt x="548" y="195"/>
                  <a:pt x="548" y="322"/>
                </a:cubicBezTo>
                <a:cubicBezTo>
                  <a:pt x="548" y="382"/>
                  <a:pt x="507" y="447"/>
                  <a:pt x="502" y="455"/>
                </a:cubicBezTo>
                <a:cubicBezTo>
                  <a:pt x="495" y="466"/>
                  <a:pt x="483" y="486"/>
                  <a:pt x="477" y="498"/>
                </a:cubicBezTo>
                <a:lnTo>
                  <a:pt x="436" y="578"/>
                </a:lnTo>
                <a:cubicBezTo>
                  <a:pt x="430" y="590"/>
                  <a:pt x="427" y="603"/>
                  <a:pt x="426" y="607"/>
                </a:cubicBezTo>
                <a:cubicBezTo>
                  <a:pt x="426" y="631"/>
                  <a:pt x="403" y="650"/>
                  <a:pt x="373" y="650"/>
                </a:cubicBezTo>
                <a:close/>
                <a:moveTo>
                  <a:pt x="258" y="748"/>
                </a:moveTo>
                <a:cubicBezTo>
                  <a:pt x="241" y="748"/>
                  <a:pt x="228" y="761"/>
                  <a:pt x="228" y="777"/>
                </a:cubicBezTo>
                <a:cubicBezTo>
                  <a:pt x="228" y="794"/>
                  <a:pt x="241" y="807"/>
                  <a:pt x="258" y="807"/>
                </a:cubicBezTo>
                <a:lnTo>
                  <a:pt x="382" y="807"/>
                </a:lnTo>
                <a:cubicBezTo>
                  <a:pt x="399" y="807"/>
                  <a:pt x="413" y="794"/>
                  <a:pt x="413" y="777"/>
                </a:cubicBezTo>
                <a:cubicBezTo>
                  <a:pt x="413" y="761"/>
                  <a:pt x="399" y="748"/>
                  <a:pt x="382" y="748"/>
                </a:cubicBezTo>
                <a:lnTo>
                  <a:pt x="258" y="748"/>
                </a:lnTo>
                <a:close/>
                <a:moveTo>
                  <a:pt x="246" y="796"/>
                </a:moveTo>
                <a:cubicBezTo>
                  <a:pt x="248" y="835"/>
                  <a:pt x="280" y="867"/>
                  <a:pt x="320" y="867"/>
                </a:cubicBezTo>
                <a:cubicBezTo>
                  <a:pt x="360" y="867"/>
                  <a:pt x="393" y="835"/>
                  <a:pt x="394" y="796"/>
                </a:cubicBezTo>
                <a:lnTo>
                  <a:pt x="246" y="796"/>
                </a:lnTo>
                <a:close/>
                <a:moveTo>
                  <a:pt x="413" y="777"/>
                </a:moveTo>
                <a:lnTo>
                  <a:pt x="228" y="777"/>
                </a:lnTo>
                <a:lnTo>
                  <a:pt x="228" y="685"/>
                </a:lnTo>
                <a:lnTo>
                  <a:pt x="413" y="685"/>
                </a:lnTo>
                <a:lnTo>
                  <a:pt x="413" y="777"/>
                </a:lnTo>
                <a:close/>
                <a:moveTo>
                  <a:pt x="441" y="332"/>
                </a:moveTo>
                <a:cubicBezTo>
                  <a:pt x="441" y="348"/>
                  <a:pt x="428" y="362"/>
                  <a:pt x="411" y="362"/>
                </a:cubicBezTo>
                <a:lnTo>
                  <a:pt x="349" y="362"/>
                </a:lnTo>
                <a:lnTo>
                  <a:pt x="349" y="424"/>
                </a:lnTo>
                <a:cubicBezTo>
                  <a:pt x="349" y="441"/>
                  <a:pt x="335" y="455"/>
                  <a:pt x="319" y="455"/>
                </a:cubicBezTo>
                <a:cubicBezTo>
                  <a:pt x="302" y="455"/>
                  <a:pt x="288" y="441"/>
                  <a:pt x="288" y="424"/>
                </a:cubicBezTo>
                <a:lnTo>
                  <a:pt x="288" y="362"/>
                </a:lnTo>
                <a:lnTo>
                  <a:pt x="226" y="362"/>
                </a:lnTo>
                <a:cubicBezTo>
                  <a:pt x="209" y="362"/>
                  <a:pt x="196" y="348"/>
                  <a:pt x="196" y="332"/>
                </a:cubicBezTo>
                <a:cubicBezTo>
                  <a:pt x="196" y="315"/>
                  <a:pt x="209" y="302"/>
                  <a:pt x="226" y="302"/>
                </a:cubicBezTo>
                <a:lnTo>
                  <a:pt x="288" y="302"/>
                </a:lnTo>
                <a:lnTo>
                  <a:pt x="288" y="239"/>
                </a:lnTo>
                <a:cubicBezTo>
                  <a:pt x="288" y="223"/>
                  <a:pt x="302" y="209"/>
                  <a:pt x="319" y="209"/>
                </a:cubicBezTo>
                <a:cubicBezTo>
                  <a:pt x="335" y="209"/>
                  <a:pt x="349" y="223"/>
                  <a:pt x="349" y="239"/>
                </a:cubicBezTo>
                <a:lnTo>
                  <a:pt x="349" y="302"/>
                </a:lnTo>
                <a:lnTo>
                  <a:pt x="411" y="302"/>
                </a:lnTo>
                <a:cubicBezTo>
                  <a:pt x="428" y="302"/>
                  <a:pt x="441" y="315"/>
                  <a:pt x="441" y="332"/>
                </a:cubicBezTo>
                <a:close/>
                <a:moveTo>
                  <a:pt x="612" y="293"/>
                </a:moveTo>
                <a:lnTo>
                  <a:pt x="578" y="293"/>
                </a:lnTo>
                <a:cubicBezTo>
                  <a:pt x="579" y="302"/>
                  <a:pt x="579" y="312"/>
                  <a:pt x="579" y="322"/>
                </a:cubicBezTo>
                <a:cubicBezTo>
                  <a:pt x="579" y="328"/>
                  <a:pt x="579" y="334"/>
                  <a:pt x="578" y="341"/>
                </a:cubicBezTo>
                <a:lnTo>
                  <a:pt x="612" y="341"/>
                </a:lnTo>
                <a:cubicBezTo>
                  <a:pt x="626" y="341"/>
                  <a:pt x="637" y="330"/>
                  <a:pt x="637" y="317"/>
                </a:cubicBezTo>
                <a:cubicBezTo>
                  <a:pt x="637" y="304"/>
                  <a:pt x="626" y="293"/>
                  <a:pt x="612" y="293"/>
                </a:cubicBezTo>
                <a:close/>
                <a:moveTo>
                  <a:pt x="518" y="152"/>
                </a:moveTo>
                <a:lnTo>
                  <a:pt x="542" y="128"/>
                </a:lnTo>
                <a:cubicBezTo>
                  <a:pt x="552" y="118"/>
                  <a:pt x="552" y="103"/>
                  <a:pt x="543" y="93"/>
                </a:cubicBezTo>
                <a:cubicBezTo>
                  <a:pt x="534" y="84"/>
                  <a:pt x="518" y="84"/>
                  <a:pt x="508" y="94"/>
                </a:cubicBezTo>
                <a:lnTo>
                  <a:pt x="484" y="119"/>
                </a:lnTo>
                <a:cubicBezTo>
                  <a:pt x="496" y="129"/>
                  <a:pt x="507" y="140"/>
                  <a:pt x="518" y="152"/>
                </a:cubicBezTo>
                <a:close/>
                <a:moveTo>
                  <a:pt x="318" y="60"/>
                </a:moveTo>
                <a:cubicBezTo>
                  <a:pt x="326" y="60"/>
                  <a:pt x="334" y="61"/>
                  <a:pt x="342" y="61"/>
                </a:cubicBezTo>
                <a:lnTo>
                  <a:pt x="342" y="25"/>
                </a:lnTo>
                <a:cubicBezTo>
                  <a:pt x="342" y="11"/>
                  <a:pt x="331" y="0"/>
                  <a:pt x="318" y="0"/>
                </a:cubicBezTo>
                <a:cubicBezTo>
                  <a:pt x="305" y="0"/>
                  <a:pt x="294" y="11"/>
                  <a:pt x="294" y="25"/>
                </a:cubicBezTo>
                <a:lnTo>
                  <a:pt x="294" y="61"/>
                </a:lnTo>
                <a:cubicBezTo>
                  <a:pt x="302" y="61"/>
                  <a:pt x="310" y="60"/>
                  <a:pt x="318" y="60"/>
                </a:cubicBezTo>
                <a:close/>
                <a:moveTo>
                  <a:pt x="117" y="155"/>
                </a:moveTo>
                <a:cubicBezTo>
                  <a:pt x="127" y="143"/>
                  <a:pt x="138" y="132"/>
                  <a:pt x="151" y="122"/>
                </a:cubicBezTo>
                <a:lnTo>
                  <a:pt x="127" y="98"/>
                </a:lnTo>
                <a:cubicBezTo>
                  <a:pt x="118" y="89"/>
                  <a:pt x="102" y="88"/>
                  <a:pt x="93" y="98"/>
                </a:cubicBezTo>
                <a:cubicBezTo>
                  <a:pt x="84" y="107"/>
                  <a:pt x="84" y="122"/>
                  <a:pt x="94" y="132"/>
                </a:cubicBezTo>
                <a:lnTo>
                  <a:pt x="117" y="155"/>
                </a:lnTo>
                <a:close/>
                <a:moveTo>
                  <a:pt x="57" y="322"/>
                </a:moveTo>
                <a:cubicBezTo>
                  <a:pt x="57" y="312"/>
                  <a:pt x="58" y="302"/>
                  <a:pt x="59" y="293"/>
                </a:cubicBezTo>
                <a:lnTo>
                  <a:pt x="25" y="293"/>
                </a:lnTo>
                <a:cubicBezTo>
                  <a:pt x="11" y="293"/>
                  <a:pt x="0" y="304"/>
                  <a:pt x="0" y="317"/>
                </a:cubicBezTo>
                <a:cubicBezTo>
                  <a:pt x="0" y="330"/>
                  <a:pt x="11" y="341"/>
                  <a:pt x="25" y="341"/>
                </a:cubicBezTo>
                <a:lnTo>
                  <a:pt x="58" y="341"/>
                </a:lnTo>
                <a:cubicBezTo>
                  <a:pt x="57" y="334"/>
                  <a:pt x="57" y="328"/>
                  <a:pt x="57" y="322"/>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ndParaRPr>
          </a:p>
        </p:txBody>
      </p:sp>
      <p:sp>
        <p:nvSpPr>
          <p:cNvPr id="64" name="Freeform 16">
            <a:extLst>
              <a:ext uri="{FF2B5EF4-FFF2-40B4-BE49-F238E27FC236}">
                <a16:creationId xmlns:a16="http://schemas.microsoft.com/office/drawing/2014/main" id="{B1D905AF-AD1A-83D0-D16E-BA768DA0E33A}"/>
              </a:ext>
            </a:extLst>
          </p:cNvPr>
          <p:cNvSpPr>
            <a:spLocks noEditPoints="1"/>
          </p:cNvSpPr>
          <p:nvPr/>
        </p:nvSpPr>
        <p:spPr bwMode="auto">
          <a:xfrm>
            <a:off x="427097" y="6694850"/>
            <a:ext cx="227283" cy="309512"/>
          </a:xfrm>
          <a:custGeom>
            <a:avLst/>
            <a:gdLst>
              <a:gd name="T0" fmla="*/ 129 w 637"/>
              <a:gd name="T1" fmla="*/ 322 h 867"/>
              <a:gd name="T2" fmla="*/ 196 w 637"/>
              <a:gd name="T3" fmla="*/ 480 h 867"/>
              <a:gd name="T4" fmla="*/ 250 w 637"/>
              <a:gd name="T5" fmla="*/ 607 h 867"/>
              <a:gd name="T6" fmla="*/ 373 w 637"/>
              <a:gd name="T7" fmla="*/ 610 h 867"/>
              <a:gd name="T8" fmla="*/ 400 w 637"/>
              <a:gd name="T9" fmla="*/ 560 h 867"/>
              <a:gd name="T10" fmla="*/ 469 w 637"/>
              <a:gd name="T11" fmla="*/ 433 h 867"/>
              <a:gd name="T12" fmla="*/ 319 w 637"/>
              <a:gd name="T13" fmla="*/ 132 h 867"/>
              <a:gd name="T14" fmla="*/ 264 w 637"/>
              <a:gd name="T15" fmla="*/ 650 h 867"/>
              <a:gd name="T16" fmla="*/ 201 w 637"/>
              <a:gd name="T17" fmla="*/ 578 h 867"/>
              <a:gd name="T18" fmla="*/ 135 w 637"/>
              <a:gd name="T19" fmla="*/ 455 h 867"/>
              <a:gd name="T20" fmla="*/ 319 w 637"/>
              <a:gd name="T21" fmla="*/ 92 h 867"/>
              <a:gd name="T22" fmla="*/ 502 w 637"/>
              <a:gd name="T23" fmla="*/ 455 h 867"/>
              <a:gd name="T24" fmla="*/ 436 w 637"/>
              <a:gd name="T25" fmla="*/ 578 h 867"/>
              <a:gd name="T26" fmla="*/ 373 w 637"/>
              <a:gd name="T27" fmla="*/ 650 h 867"/>
              <a:gd name="T28" fmla="*/ 228 w 637"/>
              <a:gd name="T29" fmla="*/ 777 h 867"/>
              <a:gd name="T30" fmla="*/ 382 w 637"/>
              <a:gd name="T31" fmla="*/ 807 h 867"/>
              <a:gd name="T32" fmla="*/ 382 w 637"/>
              <a:gd name="T33" fmla="*/ 748 h 867"/>
              <a:gd name="T34" fmla="*/ 246 w 637"/>
              <a:gd name="T35" fmla="*/ 796 h 867"/>
              <a:gd name="T36" fmla="*/ 394 w 637"/>
              <a:gd name="T37" fmla="*/ 796 h 867"/>
              <a:gd name="T38" fmla="*/ 413 w 637"/>
              <a:gd name="T39" fmla="*/ 777 h 867"/>
              <a:gd name="T40" fmla="*/ 228 w 637"/>
              <a:gd name="T41" fmla="*/ 685 h 867"/>
              <a:gd name="T42" fmla="*/ 413 w 637"/>
              <a:gd name="T43" fmla="*/ 777 h 867"/>
              <a:gd name="T44" fmla="*/ 411 w 637"/>
              <a:gd name="T45" fmla="*/ 362 h 867"/>
              <a:gd name="T46" fmla="*/ 349 w 637"/>
              <a:gd name="T47" fmla="*/ 424 h 867"/>
              <a:gd name="T48" fmla="*/ 288 w 637"/>
              <a:gd name="T49" fmla="*/ 424 h 867"/>
              <a:gd name="T50" fmla="*/ 226 w 637"/>
              <a:gd name="T51" fmla="*/ 362 h 867"/>
              <a:gd name="T52" fmla="*/ 226 w 637"/>
              <a:gd name="T53" fmla="*/ 302 h 867"/>
              <a:gd name="T54" fmla="*/ 288 w 637"/>
              <a:gd name="T55" fmla="*/ 239 h 867"/>
              <a:gd name="T56" fmla="*/ 349 w 637"/>
              <a:gd name="T57" fmla="*/ 239 h 867"/>
              <a:gd name="T58" fmla="*/ 411 w 637"/>
              <a:gd name="T59" fmla="*/ 302 h 867"/>
              <a:gd name="T60" fmla="*/ 612 w 637"/>
              <a:gd name="T61" fmla="*/ 293 h 867"/>
              <a:gd name="T62" fmla="*/ 579 w 637"/>
              <a:gd name="T63" fmla="*/ 322 h 867"/>
              <a:gd name="T64" fmla="*/ 612 w 637"/>
              <a:gd name="T65" fmla="*/ 341 h 867"/>
              <a:gd name="T66" fmla="*/ 612 w 637"/>
              <a:gd name="T67" fmla="*/ 293 h 867"/>
              <a:gd name="T68" fmla="*/ 542 w 637"/>
              <a:gd name="T69" fmla="*/ 128 h 867"/>
              <a:gd name="T70" fmla="*/ 508 w 637"/>
              <a:gd name="T71" fmla="*/ 94 h 867"/>
              <a:gd name="T72" fmla="*/ 518 w 637"/>
              <a:gd name="T73" fmla="*/ 152 h 867"/>
              <a:gd name="T74" fmla="*/ 342 w 637"/>
              <a:gd name="T75" fmla="*/ 61 h 867"/>
              <a:gd name="T76" fmla="*/ 318 w 637"/>
              <a:gd name="T77" fmla="*/ 0 h 867"/>
              <a:gd name="T78" fmla="*/ 294 w 637"/>
              <a:gd name="T79" fmla="*/ 61 h 867"/>
              <a:gd name="T80" fmla="*/ 117 w 637"/>
              <a:gd name="T81" fmla="*/ 155 h 867"/>
              <a:gd name="T82" fmla="*/ 127 w 637"/>
              <a:gd name="T83" fmla="*/ 98 h 867"/>
              <a:gd name="T84" fmla="*/ 94 w 637"/>
              <a:gd name="T85" fmla="*/ 132 h 867"/>
              <a:gd name="T86" fmla="*/ 57 w 637"/>
              <a:gd name="T87" fmla="*/ 322 h 867"/>
              <a:gd name="T88" fmla="*/ 25 w 637"/>
              <a:gd name="T89" fmla="*/ 293 h 867"/>
              <a:gd name="T90" fmla="*/ 25 w 637"/>
              <a:gd name="T91" fmla="*/ 341 h 867"/>
              <a:gd name="T92" fmla="*/ 57 w 637"/>
              <a:gd name="T93" fmla="*/ 322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7" h="867">
                <a:moveTo>
                  <a:pt x="319" y="132"/>
                </a:moveTo>
                <a:cubicBezTo>
                  <a:pt x="214" y="132"/>
                  <a:pt x="129" y="217"/>
                  <a:pt x="129" y="322"/>
                </a:cubicBezTo>
                <a:cubicBezTo>
                  <a:pt x="129" y="372"/>
                  <a:pt x="168" y="432"/>
                  <a:pt x="168" y="433"/>
                </a:cubicBezTo>
                <a:cubicBezTo>
                  <a:pt x="177" y="446"/>
                  <a:pt x="189" y="466"/>
                  <a:pt x="196" y="480"/>
                </a:cubicBezTo>
                <a:lnTo>
                  <a:pt x="237" y="560"/>
                </a:lnTo>
                <a:cubicBezTo>
                  <a:pt x="244" y="575"/>
                  <a:pt x="250" y="595"/>
                  <a:pt x="250" y="607"/>
                </a:cubicBezTo>
                <a:cubicBezTo>
                  <a:pt x="251" y="607"/>
                  <a:pt x="255" y="610"/>
                  <a:pt x="264" y="610"/>
                </a:cubicBezTo>
                <a:lnTo>
                  <a:pt x="373" y="610"/>
                </a:lnTo>
                <a:cubicBezTo>
                  <a:pt x="382" y="610"/>
                  <a:pt x="386" y="607"/>
                  <a:pt x="387" y="606"/>
                </a:cubicBezTo>
                <a:cubicBezTo>
                  <a:pt x="387" y="595"/>
                  <a:pt x="393" y="575"/>
                  <a:pt x="400" y="560"/>
                </a:cubicBezTo>
                <a:lnTo>
                  <a:pt x="441" y="480"/>
                </a:lnTo>
                <a:cubicBezTo>
                  <a:pt x="448" y="467"/>
                  <a:pt x="461" y="445"/>
                  <a:pt x="469" y="433"/>
                </a:cubicBezTo>
                <a:cubicBezTo>
                  <a:pt x="483" y="412"/>
                  <a:pt x="508" y="362"/>
                  <a:pt x="508" y="322"/>
                </a:cubicBezTo>
                <a:cubicBezTo>
                  <a:pt x="508" y="217"/>
                  <a:pt x="423" y="132"/>
                  <a:pt x="319" y="132"/>
                </a:cubicBezTo>
                <a:close/>
                <a:moveTo>
                  <a:pt x="373" y="650"/>
                </a:moveTo>
                <a:lnTo>
                  <a:pt x="264" y="650"/>
                </a:lnTo>
                <a:cubicBezTo>
                  <a:pt x="234" y="650"/>
                  <a:pt x="211" y="631"/>
                  <a:pt x="211" y="607"/>
                </a:cubicBezTo>
                <a:cubicBezTo>
                  <a:pt x="211" y="603"/>
                  <a:pt x="207" y="590"/>
                  <a:pt x="201" y="578"/>
                </a:cubicBezTo>
                <a:lnTo>
                  <a:pt x="160" y="498"/>
                </a:lnTo>
                <a:cubicBezTo>
                  <a:pt x="154" y="486"/>
                  <a:pt x="143" y="466"/>
                  <a:pt x="135" y="455"/>
                </a:cubicBezTo>
                <a:cubicBezTo>
                  <a:pt x="130" y="448"/>
                  <a:pt x="89" y="383"/>
                  <a:pt x="89" y="322"/>
                </a:cubicBezTo>
                <a:cubicBezTo>
                  <a:pt x="89" y="195"/>
                  <a:pt x="192" y="92"/>
                  <a:pt x="319" y="92"/>
                </a:cubicBezTo>
                <a:cubicBezTo>
                  <a:pt x="445" y="92"/>
                  <a:pt x="548" y="195"/>
                  <a:pt x="548" y="322"/>
                </a:cubicBezTo>
                <a:cubicBezTo>
                  <a:pt x="548" y="382"/>
                  <a:pt x="507" y="447"/>
                  <a:pt x="502" y="455"/>
                </a:cubicBezTo>
                <a:cubicBezTo>
                  <a:pt x="495" y="466"/>
                  <a:pt x="483" y="486"/>
                  <a:pt x="477" y="498"/>
                </a:cubicBezTo>
                <a:lnTo>
                  <a:pt x="436" y="578"/>
                </a:lnTo>
                <a:cubicBezTo>
                  <a:pt x="430" y="590"/>
                  <a:pt x="427" y="603"/>
                  <a:pt x="426" y="607"/>
                </a:cubicBezTo>
                <a:cubicBezTo>
                  <a:pt x="426" y="631"/>
                  <a:pt x="403" y="650"/>
                  <a:pt x="373" y="650"/>
                </a:cubicBezTo>
                <a:close/>
                <a:moveTo>
                  <a:pt x="258" y="748"/>
                </a:moveTo>
                <a:cubicBezTo>
                  <a:pt x="241" y="748"/>
                  <a:pt x="228" y="761"/>
                  <a:pt x="228" y="777"/>
                </a:cubicBezTo>
                <a:cubicBezTo>
                  <a:pt x="228" y="794"/>
                  <a:pt x="241" y="807"/>
                  <a:pt x="258" y="807"/>
                </a:cubicBezTo>
                <a:lnTo>
                  <a:pt x="382" y="807"/>
                </a:lnTo>
                <a:cubicBezTo>
                  <a:pt x="399" y="807"/>
                  <a:pt x="413" y="794"/>
                  <a:pt x="413" y="777"/>
                </a:cubicBezTo>
                <a:cubicBezTo>
                  <a:pt x="413" y="761"/>
                  <a:pt x="399" y="748"/>
                  <a:pt x="382" y="748"/>
                </a:cubicBezTo>
                <a:lnTo>
                  <a:pt x="258" y="748"/>
                </a:lnTo>
                <a:close/>
                <a:moveTo>
                  <a:pt x="246" y="796"/>
                </a:moveTo>
                <a:cubicBezTo>
                  <a:pt x="248" y="835"/>
                  <a:pt x="280" y="867"/>
                  <a:pt x="320" y="867"/>
                </a:cubicBezTo>
                <a:cubicBezTo>
                  <a:pt x="360" y="867"/>
                  <a:pt x="393" y="835"/>
                  <a:pt x="394" y="796"/>
                </a:cubicBezTo>
                <a:lnTo>
                  <a:pt x="246" y="796"/>
                </a:lnTo>
                <a:close/>
                <a:moveTo>
                  <a:pt x="413" y="777"/>
                </a:moveTo>
                <a:lnTo>
                  <a:pt x="228" y="777"/>
                </a:lnTo>
                <a:lnTo>
                  <a:pt x="228" y="685"/>
                </a:lnTo>
                <a:lnTo>
                  <a:pt x="413" y="685"/>
                </a:lnTo>
                <a:lnTo>
                  <a:pt x="413" y="777"/>
                </a:lnTo>
                <a:close/>
                <a:moveTo>
                  <a:pt x="441" y="332"/>
                </a:moveTo>
                <a:cubicBezTo>
                  <a:pt x="441" y="348"/>
                  <a:pt x="428" y="362"/>
                  <a:pt x="411" y="362"/>
                </a:cubicBezTo>
                <a:lnTo>
                  <a:pt x="349" y="362"/>
                </a:lnTo>
                <a:lnTo>
                  <a:pt x="349" y="424"/>
                </a:lnTo>
                <a:cubicBezTo>
                  <a:pt x="349" y="441"/>
                  <a:pt x="335" y="455"/>
                  <a:pt x="319" y="455"/>
                </a:cubicBezTo>
                <a:cubicBezTo>
                  <a:pt x="302" y="455"/>
                  <a:pt x="288" y="441"/>
                  <a:pt x="288" y="424"/>
                </a:cubicBezTo>
                <a:lnTo>
                  <a:pt x="288" y="362"/>
                </a:lnTo>
                <a:lnTo>
                  <a:pt x="226" y="362"/>
                </a:lnTo>
                <a:cubicBezTo>
                  <a:pt x="209" y="362"/>
                  <a:pt x="196" y="348"/>
                  <a:pt x="196" y="332"/>
                </a:cubicBezTo>
                <a:cubicBezTo>
                  <a:pt x="196" y="315"/>
                  <a:pt x="209" y="302"/>
                  <a:pt x="226" y="302"/>
                </a:cubicBezTo>
                <a:lnTo>
                  <a:pt x="288" y="302"/>
                </a:lnTo>
                <a:lnTo>
                  <a:pt x="288" y="239"/>
                </a:lnTo>
                <a:cubicBezTo>
                  <a:pt x="288" y="223"/>
                  <a:pt x="302" y="209"/>
                  <a:pt x="319" y="209"/>
                </a:cubicBezTo>
                <a:cubicBezTo>
                  <a:pt x="335" y="209"/>
                  <a:pt x="349" y="223"/>
                  <a:pt x="349" y="239"/>
                </a:cubicBezTo>
                <a:lnTo>
                  <a:pt x="349" y="302"/>
                </a:lnTo>
                <a:lnTo>
                  <a:pt x="411" y="302"/>
                </a:lnTo>
                <a:cubicBezTo>
                  <a:pt x="428" y="302"/>
                  <a:pt x="441" y="315"/>
                  <a:pt x="441" y="332"/>
                </a:cubicBezTo>
                <a:close/>
                <a:moveTo>
                  <a:pt x="612" y="293"/>
                </a:moveTo>
                <a:lnTo>
                  <a:pt x="578" y="293"/>
                </a:lnTo>
                <a:cubicBezTo>
                  <a:pt x="579" y="302"/>
                  <a:pt x="579" y="312"/>
                  <a:pt x="579" y="322"/>
                </a:cubicBezTo>
                <a:cubicBezTo>
                  <a:pt x="579" y="328"/>
                  <a:pt x="579" y="334"/>
                  <a:pt x="578" y="341"/>
                </a:cubicBezTo>
                <a:lnTo>
                  <a:pt x="612" y="341"/>
                </a:lnTo>
                <a:cubicBezTo>
                  <a:pt x="626" y="341"/>
                  <a:pt x="637" y="330"/>
                  <a:pt x="637" y="317"/>
                </a:cubicBezTo>
                <a:cubicBezTo>
                  <a:pt x="637" y="304"/>
                  <a:pt x="626" y="293"/>
                  <a:pt x="612" y="293"/>
                </a:cubicBezTo>
                <a:close/>
                <a:moveTo>
                  <a:pt x="518" y="152"/>
                </a:moveTo>
                <a:lnTo>
                  <a:pt x="542" y="128"/>
                </a:lnTo>
                <a:cubicBezTo>
                  <a:pt x="552" y="118"/>
                  <a:pt x="552" y="103"/>
                  <a:pt x="543" y="93"/>
                </a:cubicBezTo>
                <a:cubicBezTo>
                  <a:pt x="534" y="84"/>
                  <a:pt x="518" y="84"/>
                  <a:pt x="508" y="94"/>
                </a:cubicBezTo>
                <a:lnTo>
                  <a:pt x="484" y="119"/>
                </a:lnTo>
                <a:cubicBezTo>
                  <a:pt x="496" y="129"/>
                  <a:pt x="507" y="140"/>
                  <a:pt x="518" y="152"/>
                </a:cubicBezTo>
                <a:close/>
                <a:moveTo>
                  <a:pt x="318" y="60"/>
                </a:moveTo>
                <a:cubicBezTo>
                  <a:pt x="326" y="60"/>
                  <a:pt x="334" y="61"/>
                  <a:pt x="342" y="61"/>
                </a:cubicBezTo>
                <a:lnTo>
                  <a:pt x="342" y="25"/>
                </a:lnTo>
                <a:cubicBezTo>
                  <a:pt x="342" y="11"/>
                  <a:pt x="331" y="0"/>
                  <a:pt x="318" y="0"/>
                </a:cubicBezTo>
                <a:cubicBezTo>
                  <a:pt x="305" y="0"/>
                  <a:pt x="294" y="11"/>
                  <a:pt x="294" y="25"/>
                </a:cubicBezTo>
                <a:lnTo>
                  <a:pt x="294" y="61"/>
                </a:lnTo>
                <a:cubicBezTo>
                  <a:pt x="302" y="61"/>
                  <a:pt x="310" y="60"/>
                  <a:pt x="318" y="60"/>
                </a:cubicBezTo>
                <a:close/>
                <a:moveTo>
                  <a:pt x="117" y="155"/>
                </a:moveTo>
                <a:cubicBezTo>
                  <a:pt x="127" y="143"/>
                  <a:pt x="138" y="132"/>
                  <a:pt x="151" y="122"/>
                </a:cubicBezTo>
                <a:lnTo>
                  <a:pt x="127" y="98"/>
                </a:lnTo>
                <a:cubicBezTo>
                  <a:pt x="118" y="89"/>
                  <a:pt x="102" y="88"/>
                  <a:pt x="93" y="98"/>
                </a:cubicBezTo>
                <a:cubicBezTo>
                  <a:pt x="84" y="107"/>
                  <a:pt x="84" y="122"/>
                  <a:pt x="94" y="132"/>
                </a:cubicBezTo>
                <a:lnTo>
                  <a:pt x="117" y="155"/>
                </a:lnTo>
                <a:close/>
                <a:moveTo>
                  <a:pt x="57" y="322"/>
                </a:moveTo>
                <a:cubicBezTo>
                  <a:pt x="57" y="312"/>
                  <a:pt x="58" y="302"/>
                  <a:pt x="59" y="293"/>
                </a:cubicBezTo>
                <a:lnTo>
                  <a:pt x="25" y="293"/>
                </a:lnTo>
                <a:cubicBezTo>
                  <a:pt x="11" y="293"/>
                  <a:pt x="0" y="304"/>
                  <a:pt x="0" y="317"/>
                </a:cubicBezTo>
                <a:cubicBezTo>
                  <a:pt x="0" y="330"/>
                  <a:pt x="11" y="341"/>
                  <a:pt x="25" y="341"/>
                </a:cubicBezTo>
                <a:lnTo>
                  <a:pt x="58" y="341"/>
                </a:lnTo>
                <a:cubicBezTo>
                  <a:pt x="57" y="334"/>
                  <a:pt x="57" y="328"/>
                  <a:pt x="57" y="322"/>
                </a:cubicBez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ndParaRPr>
          </a:p>
        </p:txBody>
      </p:sp>
    </p:spTree>
    <p:extLst>
      <p:ext uri="{BB962C8B-B14F-4D97-AF65-F5344CB8AC3E}">
        <p14:creationId xmlns:p14="http://schemas.microsoft.com/office/powerpoint/2010/main" val="4084516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5" name="图片 54">
            <a:extLst>
              <a:ext uri="{FF2B5EF4-FFF2-40B4-BE49-F238E27FC236}">
                <a16:creationId xmlns:a16="http://schemas.microsoft.com/office/drawing/2014/main" id="{4AF5FD3C-5D2F-4857-EEB7-007D04313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75718"/>
            <a:ext cx="6858000" cy="4571527"/>
          </a:xfrm>
          <a:prstGeom prst="rect">
            <a:avLst/>
          </a:prstGeom>
        </p:spPr>
      </p:pic>
      <p:grpSp>
        <p:nvGrpSpPr>
          <p:cNvPr id="2" name="组合 1">
            <a:extLst>
              <a:ext uri="{FF2B5EF4-FFF2-40B4-BE49-F238E27FC236}">
                <a16:creationId xmlns:a16="http://schemas.microsoft.com/office/drawing/2014/main" id="{55312A77-024D-B33D-9336-9E71E4E8ECA6}"/>
              </a:ext>
            </a:extLst>
          </p:cNvPr>
          <p:cNvGrpSpPr/>
          <p:nvPr/>
        </p:nvGrpSpPr>
        <p:grpSpPr>
          <a:xfrm>
            <a:off x="4907213" y="7697729"/>
            <a:ext cx="1857363" cy="1997709"/>
            <a:chOff x="5000637" y="7762242"/>
            <a:chExt cx="1857363" cy="1997709"/>
          </a:xfrm>
        </p:grpSpPr>
        <p:sp>
          <p:nvSpPr>
            <p:cNvPr id="34" name="椭圆 33">
              <a:extLst>
                <a:ext uri="{FF2B5EF4-FFF2-40B4-BE49-F238E27FC236}">
                  <a16:creationId xmlns:a16="http://schemas.microsoft.com/office/drawing/2014/main" id="{6B04706E-69E0-C386-D9E3-D4716B1AD9E3}"/>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id="{B9F19946-6E23-915C-DC00-D74B1B09D541}"/>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id="{41B5B383-F883-A488-A1D2-04DA17FAD7AE}"/>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6CDAF5A3-507C-DA39-9FCE-C7AA3BAB5747}"/>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id="{47081A8A-08A4-DC66-90D2-ACF794544652}"/>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39">
              <a:extLst>
                <a:ext uri="{FF2B5EF4-FFF2-40B4-BE49-F238E27FC236}">
                  <a16:creationId xmlns:a16="http://schemas.microsoft.com/office/drawing/2014/main" id="{9B5B5DF0-E8B4-8386-1B8A-AC53685CFA9C}"/>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a:extLst>
                <a:ext uri="{FF2B5EF4-FFF2-40B4-BE49-F238E27FC236}">
                  <a16:creationId xmlns:a16="http://schemas.microsoft.com/office/drawing/2014/main" id="{13AB2A47-EDA1-C538-4DF1-7EBD21B10E0B}"/>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id="{BBFEC00C-6B33-57BA-F3C8-722FFA54E911}"/>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id="{BF30718C-8D46-BC07-A19B-7258AE0C208B}"/>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9C8CCFE5-ED00-D7D8-3C80-E81F590AC305}"/>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4F98A08E-54A2-2945-6A77-F7BBB4C3789E}"/>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45">
              <a:extLst>
                <a:ext uri="{FF2B5EF4-FFF2-40B4-BE49-F238E27FC236}">
                  <a16:creationId xmlns:a16="http://schemas.microsoft.com/office/drawing/2014/main" id="{1B265ADF-E98E-087A-7BA1-C2897F68A2E6}"/>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椭圆 46">
              <a:extLst>
                <a:ext uri="{FF2B5EF4-FFF2-40B4-BE49-F238E27FC236}">
                  <a16:creationId xmlns:a16="http://schemas.microsoft.com/office/drawing/2014/main" id="{45AE3EAA-08C1-3690-4B37-C19004A30D75}"/>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id="{06FFA606-D9D9-CBDA-8A15-5D4DAB2979CF}"/>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id="{E64AB4AB-CF38-51D3-461A-06F4AAEB366D}"/>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id="{22C31D93-888D-8016-10C0-A290E1F61F84}"/>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id="{CB6956E3-80EE-74C7-0DA2-60759EA5C658}"/>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51">
              <a:extLst>
                <a:ext uri="{FF2B5EF4-FFF2-40B4-BE49-F238E27FC236}">
                  <a16:creationId xmlns:a16="http://schemas.microsoft.com/office/drawing/2014/main" id="{575932F3-4C45-8730-DCBC-732E8E88CB47}"/>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05" name="椭圆 104">
              <a:extLst>
                <a:ext uri="{FF2B5EF4-FFF2-40B4-BE49-F238E27FC236}">
                  <a16:creationId xmlns:a16="http://schemas.microsoft.com/office/drawing/2014/main" id="{294465C2-A8D6-0FC7-CBCA-11588B5BE673}"/>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id="{33F82C66-E3DE-E51D-50E9-18C98F3F26A4}"/>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id="{75462E46-967A-6215-EC5C-2D6E8FFDAB22}"/>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id="{8CB63F38-501D-4803-EF59-BBF758D46CA0}"/>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id="{7F48C838-1C4A-FE75-96A8-21195FF462A3}"/>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0" name="椭圆 109">
              <a:extLst>
                <a:ext uri="{FF2B5EF4-FFF2-40B4-BE49-F238E27FC236}">
                  <a16:creationId xmlns:a16="http://schemas.microsoft.com/office/drawing/2014/main" id="{C3834DAC-B62A-BACA-A1BC-9143FC63446B}"/>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1" name="椭圆 110">
              <a:extLst>
                <a:ext uri="{FF2B5EF4-FFF2-40B4-BE49-F238E27FC236}">
                  <a16:creationId xmlns:a16="http://schemas.microsoft.com/office/drawing/2014/main" id="{DA0E718F-2F5C-351A-4477-B3049792BA16}"/>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a:extLst>
                <a:ext uri="{FF2B5EF4-FFF2-40B4-BE49-F238E27FC236}">
                  <a16:creationId xmlns:a16="http://schemas.microsoft.com/office/drawing/2014/main" id="{25CF85F1-E20C-BF87-AC0D-2CFF82EF947B}"/>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a:extLst>
                <a:ext uri="{FF2B5EF4-FFF2-40B4-BE49-F238E27FC236}">
                  <a16:creationId xmlns:a16="http://schemas.microsoft.com/office/drawing/2014/main" id="{142A437B-A788-DCA3-6203-A4C49CD80926}"/>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a:extLst>
                <a:ext uri="{FF2B5EF4-FFF2-40B4-BE49-F238E27FC236}">
                  <a16:creationId xmlns:a16="http://schemas.microsoft.com/office/drawing/2014/main" id="{535E037E-83C9-07AB-CB1E-B451111EA674}"/>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a:extLst>
                <a:ext uri="{FF2B5EF4-FFF2-40B4-BE49-F238E27FC236}">
                  <a16:creationId xmlns:a16="http://schemas.microsoft.com/office/drawing/2014/main" id="{0D4385BC-182D-FDBC-E022-18F8487439CD}"/>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6" name="椭圆 115">
              <a:extLst>
                <a:ext uri="{FF2B5EF4-FFF2-40B4-BE49-F238E27FC236}">
                  <a16:creationId xmlns:a16="http://schemas.microsoft.com/office/drawing/2014/main" id="{D8F72686-A63D-F829-6774-5A514C105B62}"/>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a:extLst>
              <a:ext uri="{FF2B5EF4-FFF2-40B4-BE49-F238E27FC236}">
                <a16:creationId xmlns:a16="http://schemas.microsoft.com/office/drawing/2014/main" id="{155AD8C1-4793-3E0D-34EE-3AAFA16C0989}"/>
              </a:ext>
            </a:extLst>
          </p:cNvPr>
          <p:cNvGrpSpPr/>
          <p:nvPr/>
        </p:nvGrpSpPr>
        <p:grpSpPr>
          <a:xfrm rot="10800000">
            <a:off x="123839" y="169545"/>
            <a:ext cx="1857363" cy="1997709"/>
            <a:chOff x="5000637" y="7762242"/>
            <a:chExt cx="1857363" cy="1997709"/>
          </a:xfrm>
        </p:grpSpPr>
        <p:sp>
          <p:nvSpPr>
            <p:cNvPr id="3" name="椭圆 2">
              <a:extLst>
                <a:ext uri="{FF2B5EF4-FFF2-40B4-BE49-F238E27FC236}">
                  <a16:creationId xmlns:a16="http://schemas.microsoft.com/office/drawing/2014/main" id="{E3CA824F-A4AB-3E7A-B8D4-520DB5D06BBB}"/>
                </a:ext>
              </a:extLst>
            </p:cNvPr>
            <p:cNvSpPr/>
            <p:nvPr/>
          </p:nvSpPr>
          <p:spPr>
            <a:xfrm>
              <a:off x="5000637" y="7762242"/>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id="{C5C0EC04-FB96-4BD5-7432-DF077E13A282}"/>
                </a:ext>
              </a:extLst>
            </p:cNvPr>
            <p:cNvSpPr/>
            <p:nvPr/>
          </p:nvSpPr>
          <p:spPr>
            <a:xfrm>
              <a:off x="5342138" y="7762242"/>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3A9426F7-B709-B287-1D76-8913779994E4}"/>
                </a:ext>
              </a:extLst>
            </p:cNvPr>
            <p:cNvSpPr/>
            <p:nvPr/>
          </p:nvSpPr>
          <p:spPr>
            <a:xfrm>
              <a:off x="5683639" y="7762242"/>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26F028F1-F2A7-1260-7B64-EC90ED337855}"/>
                </a:ext>
              </a:extLst>
            </p:cNvPr>
            <p:cNvSpPr/>
            <p:nvPr/>
          </p:nvSpPr>
          <p:spPr>
            <a:xfrm>
              <a:off x="6025140" y="7762242"/>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AA5E65B7-42EE-EF88-D8EE-E2CF2A8267D9}"/>
                </a:ext>
              </a:extLst>
            </p:cNvPr>
            <p:cNvSpPr/>
            <p:nvPr/>
          </p:nvSpPr>
          <p:spPr>
            <a:xfrm>
              <a:off x="6366642" y="7762242"/>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7">
              <a:extLst>
                <a:ext uri="{FF2B5EF4-FFF2-40B4-BE49-F238E27FC236}">
                  <a16:creationId xmlns:a16="http://schemas.microsoft.com/office/drawing/2014/main" id="{C74C277D-43E4-15E6-A28B-EFBE8104FDF8}"/>
                </a:ext>
              </a:extLst>
            </p:cNvPr>
            <p:cNvSpPr/>
            <p:nvPr/>
          </p:nvSpPr>
          <p:spPr>
            <a:xfrm>
              <a:off x="6708143" y="7762242"/>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8">
              <a:extLst>
                <a:ext uri="{FF2B5EF4-FFF2-40B4-BE49-F238E27FC236}">
                  <a16:creationId xmlns:a16="http://schemas.microsoft.com/office/drawing/2014/main" id="{67499A01-CF1C-0868-6C68-7FA968A21769}"/>
                </a:ext>
              </a:extLst>
            </p:cNvPr>
            <p:cNvSpPr/>
            <p:nvPr/>
          </p:nvSpPr>
          <p:spPr>
            <a:xfrm>
              <a:off x="5000637" y="8224205"/>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720A9B3A-634E-0598-7215-C226A1CBE2AB}"/>
                </a:ext>
              </a:extLst>
            </p:cNvPr>
            <p:cNvSpPr/>
            <p:nvPr/>
          </p:nvSpPr>
          <p:spPr>
            <a:xfrm>
              <a:off x="5342138" y="8224205"/>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EABE0F92-1D12-59CE-0930-CADFC99B4F2D}"/>
                </a:ext>
              </a:extLst>
            </p:cNvPr>
            <p:cNvSpPr/>
            <p:nvPr/>
          </p:nvSpPr>
          <p:spPr>
            <a:xfrm>
              <a:off x="5683639" y="8224205"/>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EA546A2D-9602-116A-EA83-6E6EA2670B99}"/>
                </a:ext>
              </a:extLst>
            </p:cNvPr>
            <p:cNvSpPr/>
            <p:nvPr/>
          </p:nvSpPr>
          <p:spPr>
            <a:xfrm>
              <a:off x="6025140" y="8224205"/>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EC7B8A2A-DF9C-ACBC-600A-8EB6C3ABEF61}"/>
                </a:ext>
              </a:extLst>
            </p:cNvPr>
            <p:cNvSpPr/>
            <p:nvPr/>
          </p:nvSpPr>
          <p:spPr>
            <a:xfrm>
              <a:off x="6366642" y="8224205"/>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13">
              <a:extLst>
                <a:ext uri="{FF2B5EF4-FFF2-40B4-BE49-F238E27FC236}">
                  <a16:creationId xmlns:a16="http://schemas.microsoft.com/office/drawing/2014/main" id="{91783EA4-4DA1-1B15-29E2-27B7517B9962}"/>
                </a:ext>
              </a:extLst>
            </p:cNvPr>
            <p:cNvSpPr/>
            <p:nvPr/>
          </p:nvSpPr>
          <p:spPr>
            <a:xfrm>
              <a:off x="6708143" y="8224205"/>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14">
              <a:extLst>
                <a:ext uri="{FF2B5EF4-FFF2-40B4-BE49-F238E27FC236}">
                  <a16:creationId xmlns:a16="http://schemas.microsoft.com/office/drawing/2014/main" id="{E7CBDACE-8AB5-6C3C-42F3-3B5E9EC1F350}"/>
                </a:ext>
              </a:extLst>
            </p:cNvPr>
            <p:cNvSpPr/>
            <p:nvPr/>
          </p:nvSpPr>
          <p:spPr>
            <a:xfrm>
              <a:off x="5000637" y="8686168"/>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A59FDE2B-400B-92AF-0359-2D0AC9066C77}"/>
                </a:ext>
              </a:extLst>
            </p:cNvPr>
            <p:cNvSpPr/>
            <p:nvPr/>
          </p:nvSpPr>
          <p:spPr>
            <a:xfrm>
              <a:off x="5342138" y="8686168"/>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242EF879-68D1-BF51-734C-8B62679D36E4}"/>
                </a:ext>
              </a:extLst>
            </p:cNvPr>
            <p:cNvSpPr/>
            <p:nvPr/>
          </p:nvSpPr>
          <p:spPr>
            <a:xfrm>
              <a:off x="5683639" y="8686168"/>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62D414B9-33EE-1E36-3179-C7B7D6E23524}"/>
                </a:ext>
              </a:extLst>
            </p:cNvPr>
            <p:cNvSpPr/>
            <p:nvPr/>
          </p:nvSpPr>
          <p:spPr>
            <a:xfrm>
              <a:off x="6025140" y="8686168"/>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77D3F17C-A20F-1044-9F95-5E7022756A7E}"/>
                </a:ext>
              </a:extLst>
            </p:cNvPr>
            <p:cNvSpPr/>
            <p:nvPr/>
          </p:nvSpPr>
          <p:spPr>
            <a:xfrm>
              <a:off x="6366642" y="8686168"/>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9">
              <a:extLst>
                <a:ext uri="{FF2B5EF4-FFF2-40B4-BE49-F238E27FC236}">
                  <a16:creationId xmlns:a16="http://schemas.microsoft.com/office/drawing/2014/main" id="{2C0361E8-485D-81F4-994E-C233AF3F2BD8}"/>
                </a:ext>
              </a:extLst>
            </p:cNvPr>
            <p:cNvSpPr/>
            <p:nvPr/>
          </p:nvSpPr>
          <p:spPr>
            <a:xfrm>
              <a:off x="6708143" y="8686168"/>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20">
              <a:extLst>
                <a:ext uri="{FF2B5EF4-FFF2-40B4-BE49-F238E27FC236}">
                  <a16:creationId xmlns:a16="http://schemas.microsoft.com/office/drawing/2014/main" id="{83B32DAF-D60D-6943-8087-06EFD3571633}"/>
                </a:ext>
              </a:extLst>
            </p:cNvPr>
            <p:cNvSpPr/>
            <p:nvPr/>
          </p:nvSpPr>
          <p:spPr>
            <a:xfrm>
              <a:off x="5000637" y="9148131"/>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7D1463F3-C586-85CD-8668-5F7E2DB72D69}"/>
                </a:ext>
              </a:extLst>
            </p:cNvPr>
            <p:cNvSpPr/>
            <p:nvPr/>
          </p:nvSpPr>
          <p:spPr>
            <a:xfrm>
              <a:off x="5342138" y="9148131"/>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C311F17A-52C0-0207-56DA-3020329B76F0}"/>
                </a:ext>
              </a:extLst>
            </p:cNvPr>
            <p:cNvSpPr/>
            <p:nvPr/>
          </p:nvSpPr>
          <p:spPr>
            <a:xfrm>
              <a:off x="5683639" y="9148131"/>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8D10A4CB-195D-D8E3-1204-53C664ECBB36}"/>
                </a:ext>
              </a:extLst>
            </p:cNvPr>
            <p:cNvSpPr/>
            <p:nvPr/>
          </p:nvSpPr>
          <p:spPr>
            <a:xfrm>
              <a:off x="6025140" y="9148131"/>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83C4F890-3DCA-AFFC-85D7-DCEA67D828E4}"/>
                </a:ext>
              </a:extLst>
            </p:cNvPr>
            <p:cNvSpPr/>
            <p:nvPr/>
          </p:nvSpPr>
          <p:spPr>
            <a:xfrm>
              <a:off x="6366642" y="9148131"/>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25">
              <a:extLst>
                <a:ext uri="{FF2B5EF4-FFF2-40B4-BE49-F238E27FC236}">
                  <a16:creationId xmlns:a16="http://schemas.microsoft.com/office/drawing/2014/main" id="{57CE8C79-3308-0BB3-D982-B27104D6F2F1}"/>
                </a:ext>
              </a:extLst>
            </p:cNvPr>
            <p:cNvSpPr/>
            <p:nvPr/>
          </p:nvSpPr>
          <p:spPr>
            <a:xfrm>
              <a:off x="6708143" y="9148131"/>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6">
              <a:extLst>
                <a:ext uri="{FF2B5EF4-FFF2-40B4-BE49-F238E27FC236}">
                  <a16:creationId xmlns:a16="http://schemas.microsoft.com/office/drawing/2014/main" id="{0418D125-4B6A-1F73-3CCB-ACD6ACE83F8D}"/>
                </a:ext>
              </a:extLst>
            </p:cNvPr>
            <p:cNvSpPr/>
            <p:nvPr/>
          </p:nvSpPr>
          <p:spPr>
            <a:xfrm>
              <a:off x="5000637" y="9610094"/>
              <a:ext cx="149857" cy="149857"/>
            </a:xfrm>
            <a:prstGeom prst="ellipse">
              <a:avLst/>
            </a:prstGeom>
            <a:solidFill>
              <a:schemeClr val="bg1">
                <a:lumMod val="8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A3DA8248-CC0B-8FF0-80C8-63674CF08786}"/>
                </a:ext>
              </a:extLst>
            </p:cNvPr>
            <p:cNvSpPr/>
            <p:nvPr/>
          </p:nvSpPr>
          <p:spPr>
            <a:xfrm>
              <a:off x="5342138" y="9610094"/>
              <a:ext cx="149857" cy="149857"/>
            </a:xfrm>
            <a:prstGeom prst="ellipse">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DE60EB2A-AD5E-5075-CD99-7A9F99B23262}"/>
                </a:ext>
              </a:extLst>
            </p:cNvPr>
            <p:cNvSpPr/>
            <p:nvPr/>
          </p:nvSpPr>
          <p:spPr>
            <a:xfrm>
              <a:off x="5683639" y="9610094"/>
              <a:ext cx="149857" cy="149857"/>
            </a:xfrm>
            <a:prstGeom prst="ellipse">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6035BE0E-21FC-A616-1005-4137C285D43E}"/>
                </a:ext>
              </a:extLst>
            </p:cNvPr>
            <p:cNvSpPr/>
            <p:nvPr/>
          </p:nvSpPr>
          <p:spPr>
            <a:xfrm>
              <a:off x="6025140" y="9610094"/>
              <a:ext cx="149857" cy="149857"/>
            </a:xfrm>
            <a:prstGeom prst="ellipse">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B5E182C4-8086-1B94-D2A6-2A2D0E5C3653}"/>
                </a:ext>
              </a:extLst>
            </p:cNvPr>
            <p:cNvSpPr/>
            <p:nvPr/>
          </p:nvSpPr>
          <p:spPr>
            <a:xfrm>
              <a:off x="6366642" y="9610094"/>
              <a:ext cx="149857" cy="149857"/>
            </a:xfrm>
            <a:prstGeom prst="ellipse">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31">
              <a:extLst>
                <a:ext uri="{FF2B5EF4-FFF2-40B4-BE49-F238E27FC236}">
                  <a16:creationId xmlns:a16="http://schemas.microsoft.com/office/drawing/2014/main" id="{F84380D4-43E7-FED1-0876-4AD1B50F72E5}"/>
                </a:ext>
              </a:extLst>
            </p:cNvPr>
            <p:cNvSpPr/>
            <p:nvPr/>
          </p:nvSpPr>
          <p:spPr>
            <a:xfrm>
              <a:off x="6708143" y="9610094"/>
              <a:ext cx="149857" cy="149857"/>
            </a:xfrm>
            <a:prstGeom prst="ellipse">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02" name="矩形 101">
            <a:extLst>
              <a:ext uri="{FF2B5EF4-FFF2-40B4-BE49-F238E27FC236}">
                <a16:creationId xmlns:a16="http://schemas.microsoft.com/office/drawing/2014/main" id="{335DE434-3979-3518-BDF7-6E7BB48AACA4}"/>
              </a:ext>
            </a:extLst>
          </p:cNvPr>
          <p:cNvSpPr/>
          <p:nvPr/>
        </p:nvSpPr>
        <p:spPr>
          <a:xfrm>
            <a:off x="406400" y="1219200"/>
            <a:ext cx="1841500" cy="1397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57" name="文本框 56">
            <a:extLst>
              <a:ext uri="{FF2B5EF4-FFF2-40B4-BE49-F238E27FC236}">
                <a16:creationId xmlns:a16="http://schemas.microsoft.com/office/drawing/2014/main" id="{4D0EE98D-687C-83BA-B45B-057BC0EF2D78}"/>
              </a:ext>
            </a:extLst>
          </p:cNvPr>
          <p:cNvSpPr txBox="1"/>
          <p:nvPr/>
        </p:nvSpPr>
        <p:spPr>
          <a:xfrm>
            <a:off x="522266" y="6588924"/>
            <a:ext cx="8039100" cy="992836"/>
          </a:xfrm>
          <a:prstGeom prst="rect">
            <a:avLst/>
          </a:prstGeom>
          <a:noFill/>
        </p:spPr>
        <p:txBody>
          <a:bodyPr wrap="square" rtlCol="0">
            <a:spAutoFit/>
          </a:bodyPr>
          <a:lstStyle/>
          <a:p>
            <a:pPr>
              <a:lnSpc>
                <a:spcPct val="125000"/>
              </a:lnSpc>
            </a:pPr>
            <a:r>
              <a:rPr lang="fr-FR" altLang="zh-CN" sz="1600" b="1" dirty="0"/>
              <a:t>Tel</a:t>
            </a:r>
            <a:r>
              <a:rPr lang="fr-FR" altLang="zh-CN" sz="1600" dirty="0"/>
              <a:t>: </a:t>
            </a:r>
            <a:r>
              <a:rPr lang="fr-FR" altLang="zh-CN" sz="1600" dirty="0">
                <a:solidFill>
                  <a:srgbClr val="4F4F4F"/>
                </a:solidFill>
              </a:rPr>
              <a:t>1-516-662-5404      </a:t>
            </a:r>
            <a:r>
              <a:rPr lang="fr-FR" altLang="zh-CN" sz="1600" dirty="0"/>
              <a:t> </a:t>
            </a:r>
          </a:p>
          <a:p>
            <a:pPr>
              <a:lnSpc>
                <a:spcPct val="125000"/>
              </a:lnSpc>
            </a:pPr>
            <a:r>
              <a:rPr lang="fr-FR" altLang="zh-CN" sz="1600" b="1" dirty="0"/>
              <a:t>Fax</a:t>
            </a:r>
            <a:r>
              <a:rPr lang="fr-FR" altLang="zh-CN" sz="1600" dirty="0"/>
              <a:t>: </a:t>
            </a:r>
            <a:r>
              <a:rPr lang="fr-FR" altLang="zh-CN" sz="1600" dirty="0">
                <a:solidFill>
                  <a:srgbClr val="4F4F4F"/>
                </a:solidFill>
              </a:rPr>
              <a:t>1-516-927-0118 </a:t>
            </a:r>
          </a:p>
          <a:p>
            <a:pPr>
              <a:lnSpc>
                <a:spcPct val="125000"/>
              </a:lnSpc>
            </a:pPr>
            <a:r>
              <a:rPr kumimoji="0" lang="en-US" altLang="zh-CN" sz="1600" b="1" i="0" u="none" strike="noStrike" kern="1200" cap="none" spc="0" normalizeH="0" baseline="0" noProof="0" dirty="0">
                <a:ln>
                  <a:noFill/>
                </a:ln>
                <a:solidFill>
                  <a:prstClr val="black"/>
                </a:solidFill>
                <a:effectLst/>
                <a:uLnTx/>
                <a:uFillTx/>
                <a:latin typeface="Calibri" panose="020F0502020204030204"/>
              </a:rPr>
              <a:t>Email</a:t>
            </a:r>
            <a:r>
              <a:rPr kumimoji="0" lang="en-US" altLang="zh-CN" sz="1600" b="0" i="0" u="none" strike="noStrike" kern="1200" cap="none" spc="0" normalizeH="0" baseline="0" noProof="0" dirty="0">
                <a:ln>
                  <a:noFill/>
                </a:ln>
                <a:solidFill>
                  <a:prstClr val="black"/>
                </a:solidFill>
                <a:effectLst/>
                <a:uLnTx/>
                <a:uFillTx/>
                <a:latin typeface="Calibri" panose="020F0502020204030204"/>
              </a:rPr>
              <a:t>: </a:t>
            </a:r>
            <a:r>
              <a:rPr kumimoji="0" lang="en-US" altLang="zh-CN" sz="1600" b="0" i="0" u="none" strike="noStrike" kern="1200" cap="none" spc="0" normalizeH="0" baseline="0" noProof="0" dirty="0">
                <a:ln>
                  <a:noFill/>
                </a:ln>
                <a:solidFill>
                  <a:srgbClr val="005CC9"/>
                </a:solidFill>
                <a:effectLst/>
                <a:uLnTx/>
                <a:uFillTx/>
                <a:latin typeface="Calibri" panose="020F0502020204030204"/>
                <a:hlinkClick r:id="rId3"/>
              </a:rPr>
              <a:t>info@alfa-chemistry.com</a:t>
            </a:r>
            <a:r>
              <a:rPr lang="fr-FR" altLang="zh-CN" sz="1600" dirty="0"/>
              <a:t>     </a:t>
            </a:r>
          </a:p>
        </p:txBody>
      </p:sp>
      <p:sp>
        <p:nvSpPr>
          <p:cNvPr id="60" name="iconfont-1107-834598">
            <a:extLst>
              <a:ext uri="{FF2B5EF4-FFF2-40B4-BE49-F238E27FC236}">
                <a16:creationId xmlns:a16="http://schemas.microsoft.com/office/drawing/2014/main" id="{F2F07B29-D33C-36F5-0552-417FBD11B324}"/>
              </a:ext>
            </a:extLst>
          </p:cNvPr>
          <p:cNvSpPr/>
          <p:nvPr/>
        </p:nvSpPr>
        <p:spPr>
          <a:xfrm>
            <a:off x="302927" y="6743589"/>
            <a:ext cx="187842" cy="159995"/>
          </a:xfrm>
          <a:custGeom>
            <a:avLst/>
            <a:gdLst>
              <a:gd name="T0" fmla="*/ 2210 w 13712"/>
              <a:gd name="T1" fmla="*/ 2605 h 13203"/>
              <a:gd name="T2" fmla="*/ 4781 w 13712"/>
              <a:gd name="T3" fmla="*/ 2605 h 13203"/>
              <a:gd name="T4" fmla="*/ 4781 w 13712"/>
              <a:gd name="T5" fmla="*/ 5167 h 13203"/>
              <a:gd name="T6" fmla="*/ 4542 w 13712"/>
              <a:gd name="T7" fmla="*/ 6799 h 13203"/>
              <a:gd name="T8" fmla="*/ 7411 w 13712"/>
              <a:gd name="T9" fmla="*/ 9185 h 13203"/>
              <a:gd name="T10" fmla="*/ 9083 w 13712"/>
              <a:gd name="T11" fmla="*/ 9475 h 13203"/>
              <a:gd name="T12" fmla="*/ 11413 w 13712"/>
              <a:gd name="T13" fmla="*/ 9068 h 13203"/>
              <a:gd name="T14" fmla="*/ 11117 w 13712"/>
              <a:gd name="T15" fmla="*/ 12038 h 13203"/>
              <a:gd name="T16" fmla="*/ 4304 w 13712"/>
              <a:gd name="T17" fmla="*/ 9185 h 13203"/>
              <a:gd name="T18" fmla="*/ 2210 w 13712"/>
              <a:gd name="T19" fmla="*/ 2605 h 13203"/>
              <a:gd name="T20" fmla="*/ 7768 w 13712"/>
              <a:gd name="T21" fmla="*/ 3629 h 13203"/>
              <a:gd name="T22" fmla="*/ 7110 w 13712"/>
              <a:gd name="T23" fmla="*/ 2894 h 13203"/>
              <a:gd name="T24" fmla="*/ 8425 w 13712"/>
              <a:gd name="T25" fmla="*/ 2577 h 13203"/>
              <a:gd name="T26" fmla="*/ 11356 w 13712"/>
              <a:gd name="T27" fmla="*/ 6158 h 13203"/>
              <a:gd name="T28" fmla="*/ 10664 w 13712"/>
              <a:gd name="T29" fmla="*/ 6709 h 13203"/>
              <a:gd name="T30" fmla="*/ 10217 w 13712"/>
              <a:gd name="T31" fmla="*/ 5319 h 13203"/>
              <a:gd name="T32" fmla="*/ 7768 w 13712"/>
              <a:gd name="T33" fmla="*/ 3629 h 13203"/>
              <a:gd name="T34" fmla="*/ 9321 w 13712"/>
              <a:gd name="T35" fmla="*/ 1504 h 13203"/>
              <a:gd name="T36" fmla="*/ 8517 w 13712"/>
              <a:gd name="T37" fmla="*/ 606 h 13203"/>
              <a:gd name="T38" fmla="*/ 10129 w 13712"/>
              <a:gd name="T39" fmla="*/ 213 h 13203"/>
              <a:gd name="T40" fmla="*/ 13712 w 13712"/>
              <a:gd name="T41" fmla="*/ 4597 h 13203"/>
              <a:gd name="T42" fmla="*/ 12874 w 13712"/>
              <a:gd name="T43" fmla="*/ 5276 h 13203"/>
              <a:gd name="T44" fmla="*/ 12284 w 13712"/>
              <a:gd name="T45" fmla="*/ 3537 h 13203"/>
              <a:gd name="T46" fmla="*/ 9321 w 13712"/>
              <a:gd name="T47" fmla="*/ 1504 h 13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12" h="13203">
                <a:moveTo>
                  <a:pt x="2210" y="2605"/>
                </a:moveTo>
                <a:cubicBezTo>
                  <a:pt x="2210" y="2605"/>
                  <a:pt x="3166" y="626"/>
                  <a:pt x="4781" y="2605"/>
                </a:cubicBezTo>
                <a:cubicBezTo>
                  <a:pt x="6393" y="4586"/>
                  <a:pt x="4781" y="5167"/>
                  <a:pt x="4781" y="5167"/>
                </a:cubicBezTo>
                <a:cubicBezTo>
                  <a:pt x="4781" y="5167"/>
                  <a:pt x="3706" y="6158"/>
                  <a:pt x="4542" y="6799"/>
                </a:cubicBezTo>
                <a:cubicBezTo>
                  <a:pt x="5378" y="7438"/>
                  <a:pt x="7411" y="9185"/>
                  <a:pt x="7411" y="9185"/>
                </a:cubicBezTo>
                <a:cubicBezTo>
                  <a:pt x="7411" y="9185"/>
                  <a:pt x="8217" y="10232"/>
                  <a:pt x="9083" y="9475"/>
                </a:cubicBezTo>
                <a:cubicBezTo>
                  <a:pt x="10159" y="8604"/>
                  <a:pt x="10578" y="8457"/>
                  <a:pt x="11413" y="9068"/>
                </a:cubicBezTo>
                <a:cubicBezTo>
                  <a:pt x="12872" y="10128"/>
                  <a:pt x="13328" y="11195"/>
                  <a:pt x="11117" y="12038"/>
                </a:cubicBezTo>
                <a:cubicBezTo>
                  <a:pt x="8666" y="13203"/>
                  <a:pt x="4304" y="9185"/>
                  <a:pt x="4304" y="9185"/>
                </a:cubicBezTo>
                <a:cubicBezTo>
                  <a:pt x="4304" y="9185"/>
                  <a:pt x="0" y="5167"/>
                  <a:pt x="2210" y="2605"/>
                </a:cubicBezTo>
                <a:close/>
                <a:moveTo>
                  <a:pt x="7768" y="3629"/>
                </a:moveTo>
                <a:cubicBezTo>
                  <a:pt x="7768" y="3629"/>
                  <a:pt x="6963" y="3712"/>
                  <a:pt x="7110" y="2894"/>
                </a:cubicBezTo>
                <a:cubicBezTo>
                  <a:pt x="7177" y="2522"/>
                  <a:pt x="7827" y="2399"/>
                  <a:pt x="8425" y="2577"/>
                </a:cubicBezTo>
                <a:cubicBezTo>
                  <a:pt x="9026" y="2751"/>
                  <a:pt x="11265" y="3711"/>
                  <a:pt x="11356" y="6158"/>
                </a:cubicBezTo>
                <a:cubicBezTo>
                  <a:pt x="11356" y="6158"/>
                  <a:pt x="11190" y="6845"/>
                  <a:pt x="10664" y="6709"/>
                </a:cubicBezTo>
                <a:cubicBezTo>
                  <a:pt x="10100" y="6562"/>
                  <a:pt x="10249" y="5522"/>
                  <a:pt x="10217" y="5319"/>
                </a:cubicBezTo>
                <a:cubicBezTo>
                  <a:pt x="10189" y="5116"/>
                  <a:pt x="9413" y="3542"/>
                  <a:pt x="7768" y="3629"/>
                </a:cubicBezTo>
                <a:close/>
                <a:moveTo>
                  <a:pt x="9321" y="1504"/>
                </a:moveTo>
                <a:cubicBezTo>
                  <a:pt x="9321" y="1504"/>
                  <a:pt x="8335" y="1604"/>
                  <a:pt x="8517" y="606"/>
                </a:cubicBezTo>
                <a:cubicBezTo>
                  <a:pt x="8598" y="149"/>
                  <a:pt x="9395" y="0"/>
                  <a:pt x="10129" y="213"/>
                </a:cubicBezTo>
                <a:cubicBezTo>
                  <a:pt x="10861" y="428"/>
                  <a:pt x="13603" y="1604"/>
                  <a:pt x="13712" y="4597"/>
                </a:cubicBezTo>
                <a:cubicBezTo>
                  <a:pt x="13712" y="4597"/>
                  <a:pt x="13477" y="5531"/>
                  <a:pt x="12874" y="5276"/>
                </a:cubicBezTo>
                <a:cubicBezTo>
                  <a:pt x="12346" y="5050"/>
                  <a:pt x="12319" y="3787"/>
                  <a:pt x="12284" y="3537"/>
                </a:cubicBezTo>
                <a:cubicBezTo>
                  <a:pt x="12244" y="3288"/>
                  <a:pt x="11337" y="1396"/>
                  <a:pt x="9321" y="150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65" name="print_114315">
            <a:extLst>
              <a:ext uri="{FF2B5EF4-FFF2-40B4-BE49-F238E27FC236}">
                <a16:creationId xmlns:a16="http://schemas.microsoft.com/office/drawing/2014/main" id="{17B05480-2532-422F-D374-EA131B71119B}"/>
              </a:ext>
            </a:extLst>
          </p:cNvPr>
          <p:cNvSpPr/>
          <p:nvPr/>
        </p:nvSpPr>
        <p:spPr>
          <a:xfrm>
            <a:off x="342158" y="7045871"/>
            <a:ext cx="155374" cy="136529"/>
          </a:xfrm>
          <a:custGeom>
            <a:avLst/>
            <a:gdLst>
              <a:gd name="connsiteX0" fmla="*/ 130405 w 604816"/>
              <a:gd name="connsiteY0" fmla="*/ 385287 h 601429"/>
              <a:gd name="connsiteX1" fmla="*/ 474623 w 604816"/>
              <a:gd name="connsiteY1" fmla="*/ 385287 h 601429"/>
              <a:gd name="connsiteX2" fmla="*/ 474623 w 604816"/>
              <a:gd name="connsiteY2" fmla="*/ 601429 h 601429"/>
              <a:gd name="connsiteX3" fmla="*/ 130405 w 604816"/>
              <a:gd name="connsiteY3" fmla="*/ 601429 h 601429"/>
              <a:gd name="connsiteX4" fmla="*/ 518777 w 604816"/>
              <a:gd name="connsiteY4" fmla="*/ 171845 h 601429"/>
              <a:gd name="connsiteX5" fmla="*/ 518777 w 604816"/>
              <a:gd name="connsiteY5" fmla="*/ 213443 h 601429"/>
              <a:gd name="connsiteX6" fmla="*/ 560623 w 604816"/>
              <a:gd name="connsiteY6" fmla="*/ 213443 h 601429"/>
              <a:gd name="connsiteX7" fmla="*/ 560623 w 604816"/>
              <a:gd name="connsiteY7" fmla="*/ 171845 h 601429"/>
              <a:gd name="connsiteX8" fmla="*/ 0 w 604816"/>
              <a:gd name="connsiteY8" fmla="*/ 127512 h 601429"/>
              <a:gd name="connsiteX9" fmla="*/ 604816 w 604816"/>
              <a:gd name="connsiteY9" fmla="*/ 127512 h 601429"/>
              <a:gd name="connsiteX10" fmla="*/ 604816 w 604816"/>
              <a:gd name="connsiteY10" fmla="*/ 471236 h 601429"/>
              <a:gd name="connsiteX11" fmla="*/ 516235 w 604816"/>
              <a:gd name="connsiteY11" fmla="*/ 471236 h 601429"/>
              <a:gd name="connsiteX12" fmla="*/ 516235 w 604816"/>
              <a:gd name="connsiteY12" fmla="*/ 343707 h 601429"/>
              <a:gd name="connsiteX13" fmla="*/ 86039 w 604816"/>
              <a:gd name="connsiteY13" fmla="*/ 343707 h 601429"/>
              <a:gd name="connsiteX14" fmla="*/ 86039 w 604816"/>
              <a:gd name="connsiteY14" fmla="*/ 471236 h 601429"/>
              <a:gd name="connsiteX15" fmla="*/ 0 w 604816"/>
              <a:gd name="connsiteY15" fmla="*/ 471236 h 601429"/>
              <a:gd name="connsiteX16" fmla="*/ 130405 w 604816"/>
              <a:gd name="connsiteY16" fmla="*/ 0 h 601429"/>
              <a:gd name="connsiteX17" fmla="*/ 474623 w 604816"/>
              <a:gd name="connsiteY17" fmla="*/ 0 h 601429"/>
              <a:gd name="connsiteX18" fmla="*/ 474623 w 604816"/>
              <a:gd name="connsiteY18" fmla="*/ 85949 h 601429"/>
              <a:gd name="connsiteX19" fmla="*/ 130405 w 604816"/>
              <a:gd name="connsiteY19" fmla="*/ 85949 h 601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4816" h="601429">
                <a:moveTo>
                  <a:pt x="130405" y="385287"/>
                </a:moveTo>
                <a:lnTo>
                  <a:pt x="474623" y="385287"/>
                </a:lnTo>
                <a:lnTo>
                  <a:pt x="474623" y="601429"/>
                </a:lnTo>
                <a:lnTo>
                  <a:pt x="130405" y="601429"/>
                </a:lnTo>
                <a:close/>
                <a:moveTo>
                  <a:pt x="518777" y="171845"/>
                </a:moveTo>
                <a:lnTo>
                  <a:pt x="518777" y="213443"/>
                </a:lnTo>
                <a:lnTo>
                  <a:pt x="560623" y="213443"/>
                </a:lnTo>
                <a:lnTo>
                  <a:pt x="560623" y="171845"/>
                </a:lnTo>
                <a:close/>
                <a:moveTo>
                  <a:pt x="0" y="127512"/>
                </a:moveTo>
                <a:lnTo>
                  <a:pt x="604816" y="127512"/>
                </a:lnTo>
                <a:lnTo>
                  <a:pt x="604816" y="471236"/>
                </a:lnTo>
                <a:lnTo>
                  <a:pt x="516235" y="471236"/>
                </a:lnTo>
                <a:lnTo>
                  <a:pt x="516235" y="343707"/>
                </a:lnTo>
                <a:lnTo>
                  <a:pt x="86039" y="343707"/>
                </a:lnTo>
                <a:lnTo>
                  <a:pt x="86039" y="471236"/>
                </a:lnTo>
                <a:lnTo>
                  <a:pt x="0" y="471236"/>
                </a:lnTo>
                <a:close/>
                <a:moveTo>
                  <a:pt x="130405" y="0"/>
                </a:moveTo>
                <a:lnTo>
                  <a:pt x="474623" y="0"/>
                </a:lnTo>
                <a:lnTo>
                  <a:pt x="474623" y="85949"/>
                </a:lnTo>
                <a:lnTo>
                  <a:pt x="130405" y="8594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66" name="iconfont-11899-5651567">
            <a:extLst>
              <a:ext uri="{FF2B5EF4-FFF2-40B4-BE49-F238E27FC236}">
                <a16:creationId xmlns:a16="http://schemas.microsoft.com/office/drawing/2014/main" id="{87AB35D7-096B-AB6F-B47B-37DB1EA162DD}"/>
              </a:ext>
            </a:extLst>
          </p:cNvPr>
          <p:cNvSpPr/>
          <p:nvPr/>
        </p:nvSpPr>
        <p:spPr>
          <a:xfrm>
            <a:off x="343425" y="7378744"/>
            <a:ext cx="147343" cy="104147"/>
          </a:xfrm>
          <a:custGeom>
            <a:avLst/>
            <a:gdLst>
              <a:gd name="T0" fmla="*/ 649 w 10375"/>
              <a:gd name="T1" fmla="*/ 0 h 7781"/>
              <a:gd name="T2" fmla="*/ 9726 w 10375"/>
              <a:gd name="T3" fmla="*/ 0 h 7781"/>
              <a:gd name="T4" fmla="*/ 10375 w 10375"/>
              <a:gd name="T5" fmla="*/ 648 h 7781"/>
              <a:gd name="T6" fmla="*/ 10375 w 10375"/>
              <a:gd name="T7" fmla="*/ 7132 h 7781"/>
              <a:gd name="T8" fmla="*/ 9726 w 10375"/>
              <a:gd name="T9" fmla="*/ 7781 h 7781"/>
              <a:gd name="T10" fmla="*/ 649 w 10375"/>
              <a:gd name="T11" fmla="*/ 7781 h 7781"/>
              <a:gd name="T12" fmla="*/ 0 w 10375"/>
              <a:gd name="T13" fmla="*/ 7132 h 7781"/>
              <a:gd name="T14" fmla="*/ 0 w 10375"/>
              <a:gd name="T15" fmla="*/ 648 h 7781"/>
              <a:gd name="T16" fmla="*/ 649 w 10375"/>
              <a:gd name="T17" fmla="*/ 0 h 7781"/>
              <a:gd name="T18" fmla="*/ 649 w 10375"/>
              <a:gd name="T19" fmla="*/ 1296 h 7781"/>
              <a:gd name="T20" fmla="*/ 649 w 10375"/>
              <a:gd name="T21" fmla="*/ 1945 h 7781"/>
              <a:gd name="T22" fmla="*/ 5196 w 10375"/>
              <a:gd name="T23" fmla="*/ 4538 h 7781"/>
              <a:gd name="T24" fmla="*/ 9726 w 10375"/>
              <a:gd name="T25" fmla="*/ 1944 h 7781"/>
              <a:gd name="T26" fmla="*/ 9726 w 10375"/>
              <a:gd name="T27" fmla="*/ 1296 h 7781"/>
              <a:gd name="T28" fmla="*/ 5196 w 10375"/>
              <a:gd name="T29" fmla="*/ 3890 h 7781"/>
              <a:gd name="T30" fmla="*/ 649 w 10375"/>
              <a:gd name="T31" fmla="*/ 1296 h 7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75" h="7781">
                <a:moveTo>
                  <a:pt x="649" y="0"/>
                </a:moveTo>
                <a:lnTo>
                  <a:pt x="9726" y="0"/>
                </a:lnTo>
                <a:cubicBezTo>
                  <a:pt x="10084" y="0"/>
                  <a:pt x="10375" y="290"/>
                  <a:pt x="10375" y="648"/>
                </a:cubicBezTo>
                <a:lnTo>
                  <a:pt x="10375" y="7132"/>
                </a:lnTo>
                <a:cubicBezTo>
                  <a:pt x="10375" y="7490"/>
                  <a:pt x="10085" y="7781"/>
                  <a:pt x="9726" y="7781"/>
                </a:cubicBezTo>
                <a:lnTo>
                  <a:pt x="649" y="7781"/>
                </a:lnTo>
                <a:cubicBezTo>
                  <a:pt x="291" y="7781"/>
                  <a:pt x="0" y="7491"/>
                  <a:pt x="0" y="7132"/>
                </a:cubicBezTo>
                <a:lnTo>
                  <a:pt x="0" y="648"/>
                </a:lnTo>
                <a:cubicBezTo>
                  <a:pt x="0" y="290"/>
                  <a:pt x="290" y="0"/>
                  <a:pt x="649" y="0"/>
                </a:cubicBezTo>
                <a:close/>
                <a:moveTo>
                  <a:pt x="649" y="1296"/>
                </a:moveTo>
                <a:lnTo>
                  <a:pt x="649" y="1945"/>
                </a:lnTo>
                <a:lnTo>
                  <a:pt x="5196" y="4538"/>
                </a:lnTo>
                <a:lnTo>
                  <a:pt x="9726" y="1944"/>
                </a:lnTo>
                <a:lnTo>
                  <a:pt x="9726" y="1296"/>
                </a:lnTo>
                <a:lnTo>
                  <a:pt x="5196" y="3890"/>
                </a:lnTo>
                <a:lnTo>
                  <a:pt x="649" y="1296"/>
                </a:lnTo>
                <a:close/>
              </a:path>
            </a:pathLst>
          </a:custGeom>
          <a:solidFill>
            <a:schemeClr val="tx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Arial" panose="020B0604020202020204" pitchFamily="34" charset="0"/>
              <a:ea typeface="微软雅黑"/>
              <a:cs typeface="Arial" panose="020B0604020202020204" pitchFamily="34" charset="0"/>
            </a:endParaRPr>
          </a:p>
        </p:txBody>
      </p:sp>
      <p:sp>
        <p:nvSpPr>
          <p:cNvPr id="67" name="文本框 66">
            <a:extLst>
              <a:ext uri="{FF2B5EF4-FFF2-40B4-BE49-F238E27FC236}">
                <a16:creationId xmlns:a16="http://schemas.microsoft.com/office/drawing/2014/main" id="{414B5F7D-DFCC-B13E-F9EE-A223F87C0122}"/>
              </a:ext>
            </a:extLst>
          </p:cNvPr>
          <p:cNvSpPr txBox="1"/>
          <p:nvPr/>
        </p:nvSpPr>
        <p:spPr>
          <a:xfrm>
            <a:off x="273696" y="7971050"/>
            <a:ext cx="8039100" cy="377283"/>
          </a:xfrm>
          <a:prstGeom prst="rect">
            <a:avLst/>
          </a:prstGeom>
          <a:noFill/>
        </p:spPr>
        <p:txBody>
          <a:bodyPr wrap="square" rtlCol="0">
            <a:spAutoFit/>
          </a:bodyPr>
          <a:lstStyle/>
          <a:p>
            <a:pPr>
              <a:lnSpc>
                <a:spcPct val="125000"/>
              </a:lnSpc>
            </a:pPr>
            <a:r>
              <a:rPr lang="en-US" altLang="zh-CN" sz="1600" dirty="0">
                <a:solidFill>
                  <a:srgbClr val="4F4F4F"/>
                </a:solidFill>
              </a:rPr>
              <a:t>Please visit our website </a:t>
            </a:r>
            <a:r>
              <a:rPr lang="fr-FR" altLang="zh-CN" sz="1600" dirty="0">
                <a:hlinkClick r:id="rId4"/>
              </a:rPr>
              <a:t>https://surfactant.alfa-chemistry.com/</a:t>
            </a:r>
            <a:r>
              <a:rPr lang="fr-FR" altLang="zh-CN" sz="1600" dirty="0"/>
              <a:t> </a:t>
            </a:r>
          </a:p>
        </p:txBody>
      </p:sp>
      <p:sp>
        <p:nvSpPr>
          <p:cNvPr id="68" name="iconfont-10796-5191317">
            <a:extLst>
              <a:ext uri="{FF2B5EF4-FFF2-40B4-BE49-F238E27FC236}">
                <a16:creationId xmlns:a16="http://schemas.microsoft.com/office/drawing/2014/main" id="{15E2E3FB-0136-8BC2-D3FC-73EBDBD3CA5F}"/>
              </a:ext>
            </a:extLst>
          </p:cNvPr>
          <p:cNvSpPr/>
          <p:nvPr/>
        </p:nvSpPr>
        <p:spPr>
          <a:xfrm>
            <a:off x="355224" y="7697730"/>
            <a:ext cx="122798" cy="152254"/>
          </a:xfrm>
          <a:custGeom>
            <a:avLst/>
            <a:gdLst>
              <a:gd name="T0" fmla="*/ 3413 w 6826"/>
              <a:gd name="T1" fmla="*/ 8107 h 8107"/>
              <a:gd name="T2" fmla="*/ 0 w 6826"/>
              <a:gd name="T3" fmla="*/ 3413 h 8107"/>
              <a:gd name="T4" fmla="*/ 3413 w 6826"/>
              <a:gd name="T5" fmla="*/ 0 h 8107"/>
              <a:gd name="T6" fmla="*/ 6826 w 6826"/>
              <a:gd name="T7" fmla="*/ 3413 h 8107"/>
              <a:gd name="T8" fmla="*/ 3413 w 6826"/>
              <a:gd name="T9" fmla="*/ 8107 h 8107"/>
              <a:gd name="T10" fmla="*/ 3413 w 6826"/>
              <a:gd name="T11" fmla="*/ 5120 h 8107"/>
              <a:gd name="T12" fmla="*/ 5120 w 6826"/>
              <a:gd name="T13" fmla="*/ 3413 h 8107"/>
              <a:gd name="T14" fmla="*/ 3413 w 6826"/>
              <a:gd name="T15" fmla="*/ 1707 h 8107"/>
              <a:gd name="T16" fmla="*/ 1706 w 6826"/>
              <a:gd name="T17" fmla="*/ 3413 h 8107"/>
              <a:gd name="T18" fmla="*/ 3413 w 6826"/>
              <a:gd name="T19" fmla="*/ 5120 h 8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26" h="8107">
                <a:moveTo>
                  <a:pt x="3413" y="8107"/>
                </a:moveTo>
                <a:cubicBezTo>
                  <a:pt x="2986" y="8107"/>
                  <a:pt x="0" y="5547"/>
                  <a:pt x="0" y="3413"/>
                </a:cubicBezTo>
                <a:cubicBezTo>
                  <a:pt x="0" y="1528"/>
                  <a:pt x="1528" y="0"/>
                  <a:pt x="3413" y="0"/>
                </a:cubicBezTo>
                <a:cubicBezTo>
                  <a:pt x="5298" y="0"/>
                  <a:pt x="6826" y="1528"/>
                  <a:pt x="6826" y="3413"/>
                </a:cubicBezTo>
                <a:cubicBezTo>
                  <a:pt x="6826" y="5547"/>
                  <a:pt x="3840" y="8107"/>
                  <a:pt x="3413" y="8107"/>
                </a:cubicBezTo>
                <a:close/>
                <a:moveTo>
                  <a:pt x="3413" y="5120"/>
                </a:moveTo>
                <a:cubicBezTo>
                  <a:pt x="4356" y="5120"/>
                  <a:pt x="5120" y="4356"/>
                  <a:pt x="5120" y="3413"/>
                </a:cubicBezTo>
                <a:cubicBezTo>
                  <a:pt x="5120" y="2471"/>
                  <a:pt x="4356" y="1707"/>
                  <a:pt x="3413" y="1707"/>
                </a:cubicBezTo>
                <a:cubicBezTo>
                  <a:pt x="2470" y="1707"/>
                  <a:pt x="1706" y="2471"/>
                  <a:pt x="1706" y="3413"/>
                </a:cubicBezTo>
                <a:cubicBezTo>
                  <a:pt x="1706" y="4356"/>
                  <a:pt x="2470" y="5120"/>
                  <a:pt x="3413" y="512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69" name="文本框 68">
            <a:extLst>
              <a:ext uri="{FF2B5EF4-FFF2-40B4-BE49-F238E27FC236}">
                <a16:creationId xmlns:a16="http://schemas.microsoft.com/office/drawing/2014/main" id="{E7CA04A6-62FA-E1AD-BC24-7C0737F3A825}"/>
              </a:ext>
            </a:extLst>
          </p:cNvPr>
          <p:cNvSpPr txBox="1"/>
          <p:nvPr/>
        </p:nvSpPr>
        <p:spPr>
          <a:xfrm>
            <a:off x="497532" y="7612442"/>
            <a:ext cx="6208068" cy="338554"/>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sv-SE" altLang="zh-CN" sz="1600" b="0" i="0" u="none" strike="noStrike" kern="1200" cap="none" spc="0" normalizeH="0" baseline="0" noProof="0" dirty="0">
                <a:ln>
                  <a:noFill/>
                </a:ln>
                <a:solidFill>
                  <a:srgbClr val="4F4F4F"/>
                </a:solidFill>
                <a:effectLst/>
                <a:uLnTx/>
                <a:uFillTx/>
                <a:latin typeface="Calibri" panose="020F0502020204030204"/>
                <a:ea typeface="+mn-ea"/>
                <a:cs typeface="+mn-cs"/>
              </a:rPr>
              <a:t>101-5 Colin Dr, </a:t>
            </a:r>
            <a:r>
              <a:rPr kumimoji="0" lang="sv-SE" altLang="zh-CN" sz="1600" b="0" i="0" u="none" strike="noStrike" kern="1200" cap="none" spc="0" normalizeH="0" baseline="0" noProof="0" dirty="0" err="1">
                <a:ln>
                  <a:noFill/>
                </a:ln>
                <a:solidFill>
                  <a:srgbClr val="4F4F4F"/>
                </a:solidFill>
                <a:effectLst/>
                <a:uLnTx/>
                <a:uFillTx/>
                <a:latin typeface="Calibri" panose="020F0502020204030204"/>
                <a:ea typeface="+mn-ea"/>
                <a:cs typeface="+mn-cs"/>
              </a:rPr>
              <a:t>Holbrook</a:t>
            </a:r>
            <a:r>
              <a:rPr kumimoji="0" lang="sv-SE" altLang="zh-CN" sz="1600" b="0" i="0" u="none" strike="noStrike" kern="1200" cap="none" spc="0" normalizeH="0" baseline="0" noProof="0" dirty="0">
                <a:ln>
                  <a:noFill/>
                </a:ln>
                <a:solidFill>
                  <a:srgbClr val="4F4F4F"/>
                </a:solidFill>
                <a:effectLst/>
                <a:uLnTx/>
                <a:uFillTx/>
                <a:latin typeface="Calibri" panose="020F0502020204030204"/>
                <a:ea typeface="+mn-ea"/>
                <a:cs typeface="+mn-cs"/>
              </a:rPr>
              <a:t>, NY 11741</a:t>
            </a:r>
          </a:p>
        </p:txBody>
      </p:sp>
      <p:pic>
        <p:nvPicPr>
          <p:cNvPr id="73" name="图片 72" descr="徽标&#10;&#10;描述已自动生成">
            <a:extLst>
              <a:ext uri="{FF2B5EF4-FFF2-40B4-BE49-F238E27FC236}">
                <a16:creationId xmlns:a16="http://schemas.microsoft.com/office/drawing/2014/main" id="{A6EA9739-9016-35BE-2A98-FE9B70A0A2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525" y="9016193"/>
            <a:ext cx="761475" cy="803199"/>
          </a:xfrm>
          <a:prstGeom prst="rect">
            <a:avLst/>
          </a:prstGeom>
        </p:spPr>
      </p:pic>
      <p:pic>
        <p:nvPicPr>
          <p:cNvPr id="74" name="图片 73" descr="徽标&#10;&#10;描述已自动生成">
            <a:extLst>
              <a:ext uri="{FF2B5EF4-FFF2-40B4-BE49-F238E27FC236}">
                <a16:creationId xmlns:a16="http://schemas.microsoft.com/office/drawing/2014/main" id="{3C0D42BD-11C9-B08A-0B4F-55DEACCAE7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9112" y="9005463"/>
            <a:ext cx="889928" cy="803198"/>
          </a:xfrm>
          <a:prstGeom prst="rect">
            <a:avLst/>
          </a:prstGeom>
        </p:spPr>
      </p:pic>
      <p:pic>
        <p:nvPicPr>
          <p:cNvPr id="76" name="图形 75">
            <a:extLst>
              <a:ext uri="{FF2B5EF4-FFF2-40B4-BE49-F238E27FC236}">
                <a16:creationId xmlns:a16="http://schemas.microsoft.com/office/drawing/2014/main" id="{F8700A78-7511-B69C-DCF3-FD0B790EF71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6400" y="434557"/>
            <a:ext cx="2209800" cy="629067"/>
          </a:xfrm>
          <a:prstGeom prst="rect">
            <a:avLst/>
          </a:prstGeom>
        </p:spPr>
      </p:pic>
      <p:sp>
        <p:nvSpPr>
          <p:cNvPr id="77" name="矩形 76">
            <a:extLst>
              <a:ext uri="{FF2B5EF4-FFF2-40B4-BE49-F238E27FC236}">
                <a16:creationId xmlns:a16="http://schemas.microsoft.com/office/drawing/2014/main" id="{2CD9461F-039D-59B8-ADF4-54B57AE799C3}"/>
              </a:ext>
            </a:extLst>
          </p:cNvPr>
          <p:cNvSpPr/>
          <p:nvPr/>
        </p:nvSpPr>
        <p:spPr>
          <a:xfrm>
            <a:off x="0" y="1949972"/>
            <a:ext cx="6858000" cy="4626643"/>
          </a:xfrm>
          <a:prstGeom prst="rect">
            <a:avLst/>
          </a:prstGeom>
          <a:solidFill>
            <a:schemeClr val="accent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a:extLst>
              <a:ext uri="{FF2B5EF4-FFF2-40B4-BE49-F238E27FC236}">
                <a16:creationId xmlns:a16="http://schemas.microsoft.com/office/drawing/2014/main" id="{F5459F88-F3D2-B070-BDBE-0AD2AFD167C4}"/>
              </a:ext>
            </a:extLst>
          </p:cNvPr>
          <p:cNvSpPr txBox="1"/>
          <p:nvPr/>
        </p:nvSpPr>
        <p:spPr>
          <a:xfrm>
            <a:off x="329926" y="3412767"/>
            <a:ext cx="4281714" cy="1754326"/>
          </a:xfrm>
          <a:prstGeom prst="rect">
            <a:avLst/>
          </a:prstGeom>
          <a:noFill/>
        </p:spPr>
        <p:txBody>
          <a:bodyPr wrap="square">
            <a:spAutoFit/>
          </a:bodyPr>
          <a:lstStyle/>
          <a:p>
            <a:r>
              <a:rPr lang="en-US" altLang="zh-CN" sz="3600" dirty="0">
                <a:solidFill>
                  <a:schemeClr val="accent2">
                    <a:lumMod val="75000"/>
                  </a:schemeClr>
                </a:solidFill>
                <a:latin typeface="Arial Black" panose="020B0A04020102020204" pitchFamily="34" charset="0"/>
              </a:rPr>
              <a:t>look forward to cooperating with you</a:t>
            </a:r>
            <a:endParaRPr lang="zh-CN" altLang="en-US" sz="3600" dirty="0">
              <a:solidFill>
                <a:schemeClr val="accent2">
                  <a:lumMod val="75000"/>
                </a:schemeClr>
              </a:solidFill>
              <a:latin typeface="Arial Black" panose="020B0A04020102020204" pitchFamily="34" charset="0"/>
            </a:endParaRPr>
          </a:p>
        </p:txBody>
      </p:sp>
    </p:spTree>
    <p:extLst>
      <p:ext uri="{BB962C8B-B14F-4D97-AF65-F5344CB8AC3E}">
        <p14:creationId xmlns:p14="http://schemas.microsoft.com/office/powerpoint/2010/main" val="1076356786"/>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458</TotalTime>
  <Words>877</Words>
  <Application>Microsoft Macintosh PowerPoint</Application>
  <PresentationFormat>A4 Paper (210x297 mm)</PresentationFormat>
  <Paragraphs>152</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Arial Black</vt:lpstr>
      <vt:lpstr>Calibri</vt:lpstr>
      <vt:lpstr>Calibri Light</vt:lpstr>
      <vt:lpstr>Times New Roman</vt:lpstr>
      <vt:lpstr>Wingdings</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 Chen</dc:creator>
  <cp:lastModifiedBy>Microsoft Office User</cp:lastModifiedBy>
  <cp:revision>68</cp:revision>
  <dcterms:created xsi:type="dcterms:W3CDTF">2022-09-23T01:50:24Z</dcterms:created>
  <dcterms:modified xsi:type="dcterms:W3CDTF">2023-12-26T03:46:34Z</dcterms:modified>
</cp:coreProperties>
</file>